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2"/>
  </p:notesMasterIdLst>
  <p:sldIdLst>
    <p:sldId id="256" r:id="rId2"/>
    <p:sldId id="258" r:id="rId3"/>
    <p:sldId id="332" r:id="rId4"/>
    <p:sldId id="275" r:id="rId5"/>
    <p:sldId id="342" r:id="rId6"/>
    <p:sldId id="343" r:id="rId7"/>
    <p:sldId id="344" r:id="rId8"/>
    <p:sldId id="330" r:id="rId9"/>
    <p:sldId id="321" r:id="rId10"/>
    <p:sldId id="331" r:id="rId11"/>
    <p:sldId id="326" r:id="rId12"/>
    <p:sldId id="323" r:id="rId13"/>
    <p:sldId id="336" r:id="rId14"/>
    <p:sldId id="333" r:id="rId15"/>
    <p:sldId id="334" r:id="rId16"/>
    <p:sldId id="328" r:id="rId17"/>
    <p:sldId id="337" r:id="rId18"/>
    <p:sldId id="282" r:id="rId19"/>
    <p:sldId id="319" r:id="rId20"/>
    <p:sldId id="322" r:id="rId21"/>
    <p:sldId id="316" r:id="rId22"/>
    <p:sldId id="313" r:id="rId23"/>
    <p:sldId id="317" r:id="rId24"/>
    <p:sldId id="314" r:id="rId25"/>
    <p:sldId id="315" r:id="rId26"/>
    <p:sldId id="318" r:id="rId27"/>
    <p:sldId id="289" r:id="rId28"/>
    <p:sldId id="345" r:id="rId29"/>
    <p:sldId id="325" r:id="rId30"/>
    <p:sldId id="341" r:id="rId31"/>
  </p:sldIdLst>
  <p:sldSz cx="9144000" cy="5143500" type="screen16x9"/>
  <p:notesSz cx="6858000" cy="9144000"/>
  <p:embeddedFontLst>
    <p:embeddedFont>
      <p:font typeface="Barlow" pitchFamily="2" charset="77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Exo" pitchFamily="2" charset="77"/>
      <p:regular r:id="rId41"/>
      <p:bold r:id="rId42"/>
      <p:italic r:id="rId43"/>
      <p:boldItalic r:id="rId44"/>
    </p:embeddedFont>
    <p:embeddedFont>
      <p:font typeface="Nunito" pitchFamily="2" charset="77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Poppins" pitchFamily="2" charset="77"/>
      <p:regular r:id="rId53"/>
      <p:bold r:id="rId54"/>
      <p:italic r:id="rId55"/>
      <p:boldItalic r:id="rId56"/>
    </p:embeddedFont>
    <p:embeddedFont>
      <p:font typeface="Prata" pitchFamily="2" charset="77"/>
      <p:regular r:id="rId57"/>
    </p:embeddedFont>
    <p:embeddedFont>
      <p:font typeface="Roboto Condensed Light" panose="020F0302020204030204" pitchFamily="34" charset="0"/>
      <p:regular r:id="rId58"/>
      <p: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76534-5D2C-B6D9-23D9-3DAB7E06EBF9}" v="90" dt="2021-11-29T04:07:34.440"/>
    <p1510:client id="{0E76D13F-C25B-21FC-9312-85C80F05A1AE}" v="9" dt="2021-11-28T23:15:36.873"/>
    <p1510:client id="{110FB492-58D3-2A4A-7AEB-A797A85F2349}" v="47" dt="2021-11-29T02:42:55.028"/>
    <p1510:client id="{2049D223-B4F8-C821-EE1D-869F4C3E0FE1}" v="363" dt="2021-11-29T02:24:17.336"/>
    <p1510:client id="{3C75E655-B03C-44D9-BB0A-A3D07411243D}" v="367" dt="2021-11-28T23:54:26.678"/>
    <p1510:client id="{6AC23010-02E1-41AA-AD00-7145D63EB8A0}" v="27" dt="2021-11-29T05:51:07.053"/>
    <p1510:client id="{8466B1FB-E1EB-8BD1-7210-9A938C67936E}" v="6" dt="2021-11-29T05:36:27.473"/>
    <p1510:client id="{99AF0154-D0D8-0541-84B4-050BB25D1C7B}" v="1534" dt="2021-11-29T13:46:32.235"/>
    <p1510:client id="{CA526898-F945-55B8-8046-907726254003}" v="68" dt="2021-11-29T04:19:00.987"/>
    <p1510:client id="{CCC7E64E-D264-DE3C-CDFD-E94B8049D3DA}" v="88" dt="2021-11-29T02:42:55.977"/>
    <p1510:client id="{CCE14B01-04F6-AC59-8700-72890684C69D}" v="219" dt="2021-11-29T02:09:45.942"/>
    <p1510:client id="{D1E37D7D-5A2F-6E16-E9C5-84EF073414C5}" v="1177" dt="2021-11-28T23:27:48.961"/>
    <p1510:client id="{D5964863-A3C2-6669-AB7B-4FF874E3EB8F}" v="10" dt="2021-11-29T12:29:36.373"/>
    <p1510:client id="{F79AFDCD-4401-56C2-DF28-5E5A11CD88F4}" v="3" dt="2021-11-29T04:56:02.861"/>
  </p1510:revLst>
</p1510:revInfo>
</file>

<file path=ppt/tableStyles.xml><?xml version="1.0" encoding="utf-8"?>
<a:tblStyleLst xmlns:a="http://schemas.openxmlformats.org/drawingml/2006/main" def="{4653CBF8-62D1-4AE8-B22B-3E708C9C1AD5}">
  <a:tblStyle styleId="{4653CBF8-62D1-4AE8-B22B-3E708C9C1A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2"/>
    <p:restoredTop sz="94694"/>
  </p:normalViewPr>
  <p:slideViewPr>
    <p:cSldViewPr snapToGrid="0" snapToObjects="1">
      <p:cViewPr varScale="1">
        <p:scale>
          <a:sx n="199" d="100"/>
          <a:sy n="199" d="100"/>
        </p:scale>
        <p:origin x="176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F03000-6195-4EF5-9204-3F7D07C2C1A0}" type="doc">
      <dgm:prSet loTypeId="urn:microsoft.com/office/officeart/2005/8/layout/lProcess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79F1F9A8-0F66-4AC9-8256-578EC1412640}">
      <dgm:prSet phldrT="[Texte]" phldr="0"/>
      <dgm:spPr/>
      <dgm:t>
        <a:bodyPr/>
        <a:lstStyle/>
        <a:p>
          <a:pPr rtl="0"/>
          <a:r>
            <a:rPr lang="fr-FR">
              <a:latin typeface="Arial"/>
            </a:rPr>
            <a:t>Entropie croisée</a:t>
          </a:r>
          <a:endParaRPr lang="fr-FR"/>
        </a:p>
      </dgm:t>
    </dgm:pt>
    <dgm:pt modelId="{246D95CE-AA76-4979-8B72-8466212B5F5C}" type="parTrans" cxnId="{4808E038-7F63-4BFB-932F-513523FEF094}">
      <dgm:prSet/>
      <dgm:spPr/>
      <dgm:t>
        <a:bodyPr/>
        <a:lstStyle/>
        <a:p>
          <a:endParaRPr lang="fr-FR"/>
        </a:p>
      </dgm:t>
    </dgm:pt>
    <dgm:pt modelId="{700C3AFE-D045-4500-A49E-8F369CED54E9}" type="sibTrans" cxnId="{4808E038-7F63-4BFB-932F-513523FEF094}">
      <dgm:prSet/>
      <dgm:spPr/>
      <dgm:t>
        <a:bodyPr/>
        <a:lstStyle/>
        <a:p>
          <a:endParaRPr lang="fr-FR"/>
        </a:p>
      </dgm:t>
    </dgm:pt>
    <dgm:pt modelId="{A93C9699-A3D0-4C1F-8DD2-5DBDD103876C}">
      <dgm:prSet phldrT="[Texte]" phldr="0"/>
      <dgm:spPr/>
      <dgm:t>
        <a:bodyPr/>
        <a:lstStyle/>
        <a:p>
          <a:pPr rtl="0"/>
          <a:r>
            <a:rPr lang="fr-FR">
              <a:latin typeface="Arial"/>
            </a:rPr>
            <a:t>Soft </a:t>
          </a:r>
          <a:r>
            <a:rPr lang="fr-FR" err="1">
              <a:latin typeface="Arial"/>
            </a:rPr>
            <a:t>Dice</a:t>
          </a:r>
          <a:endParaRPr lang="fr-FR"/>
        </a:p>
      </dgm:t>
    </dgm:pt>
    <dgm:pt modelId="{F856A94C-2462-4B87-B965-3ED7F07E0274}" type="parTrans" cxnId="{B46190F6-FB4E-40F6-915B-0ADDD8413462}">
      <dgm:prSet/>
      <dgm:spPr/>
      <dgm:t>
        <a:bodyPr/>
        <a:lstStyle/>
        <a:p>
          <a:endParaRPr lang="fr-FR"/>
        </a:p>
      </dgm:t>
    </dgm:pt>
    <dgm:pt modelId="{9741C51F-1C6C-4D55-89FC-47FC2F3679AA}" type="sibTrans" cxnId="{B46190F6-FB4E-40F6-915B-0ADDD8413462}">
      <dgm:prSet/>
      <dgm:spPr/>
      <dgm:t>
        <a:bodyPr/>
        <a:lstStyle/>
        <a:p>
          <a:endParaRPr lang="fr-FR"/>
        </a:p>
      </dgm:t>
    </dgm:pt>
    <dgm:pt modelId="{8E79D502-910C-40FC-9835-90B03E76FEEC}">
      <dgm:prSet phldrT="[Texte]" phldr="0"/>
      <dgm:spPr/>
      <dgm:t>
        <a:bodyPr/>
        <a:lstStyle/>
        <a:p>
          <a:pPr rtl="0"/>
          <a:r>
            <a:rPr lang="fr-FR">
              <a:latin typeface="Arial"/>
            </a:rPr>
            <a:t>Meilleure représentation de ce qu'on cherche à minimiser</a:t>
          </a:r>
          <a:endParaRPr lang="fr-FR"/>
        </a:p>
      </dgm:t>
    </dgm:pt>
    <dgm:pt modelId="{1FCF97DC-1BBA-4602-83AE-7DEA324A91F2}" type="parTrans" cxnId="{F55E2982-F696-442B-BBDA-6EEDAE2BB6A8}">
      <dgm:prSet/>
      <dgm:spPr/>
      <dgm:t>
        <a:bodyPr/>
        <a:lstStyle/>
        <a:p>
          <a:endParaRPr lang="fr-FR"/>
        </a:p>
      </dgm:t>
    </dgm:pt>
    <dgm:pt modelId="{86D1D8B7-C4F0-45C4-B10B-F3A65952F326}" type="sibTrans" cxnId="{F55E2982-F696-442B-BBDA-6EEDAE2BB6A8}">
      <dgm:prSet/>
      <dgm:spPr/>
      <dgm:t>
        <a:bodyPr/>
        <a:lstStyle/>
        <a:p>
          <a:endParaRPr lang="fr-FR"/>
        </a:p>
      </dgm:t>
    </dgm:pt>
    <dgm:pt modelId="{BEC385F9-86D8-4B6E-8F2B-DB78F30294DD}">
      <dgm:prSet phldrT="[Texte]" phldr="0"/>
      <dgm:spPr/>
      <dgm:t>
        <a:bodyPr/>
        <a:lstStyle/>
        <a:p>
          <a:pPr rtl="0"/>
          <a:r>
            <a:rPr lang="fr-FR">
              <a:latin typeface="Arial"/>
            </a:rPr>
            <a:t>EC + λ DSC</a:t>
          </a:r>
          <a:endParaRPr lang="fr-FR"/>
        </a:p>
      </dgm:t>
    </dgm:pt>
    <dgm:pt modelId="{31929A76-0664-4AEE-90D0-B419C620058D}" type="parTrans" cxnId="{16AA536E-B14B-4429-BB41-BDBE72BF3241}">
      <dgm:prSet/>
      <dgm:spPr/>
      <dgm:t>
        <a:bodyPr/>
        <a:lstStyle/>
        <a:p>
          <a:endParaRPr lang="fr-FR"/>
        </a:p>
      </dgm:t>
    </dgm:pt>
    <dgm:pt modelId="{292D848F-7D9C-41F2-889F-80C6BDDD9348}" type="sibTrans" cxnId="{16AA536E-B14B-4429-BB41-BDBE72BF3241}">
      <dgm:prSet/>
      <dgm:spPr/>
      <dgm:t>
        <a:bodyPr/>
        <a:lstStyle/>
        <a:p>
          <a:endParaRPr lang="fr-FR"/>
        </a:p>
      </dgm:t>
    </dgm:pt>
    <dgm:pt modelId="{AA2FA72D-778C-400B-8D05-52991A9AB998}">
      <dgm:prSet phldrT="[Texte]" phldr="0"/>
      <dgm:spPr/>
      <dgm:t>
        <a:bodyPr/>
        <a:lstStyle/>
        <a:p>
          <a:pPr rtl="0"/>
          <a:r>
            <a:rPr lang="fr-FR">
              <a:latin typeface="Arial"/>
            </a:rPr>
            <a:t>Avantages des deux</a:t>
          </a:r>
        </a:p>
      </dgm:t>
    </dgm:pt>
    <dgm:pt modelId="{B5BAD05A-F5B2-482B-A36E-69B55BBD4D40}" type="parTrans" cxnId="{9780131B-3FCD-4723-95A6-4F1AEB4625AA}">
      <dgm:prSet/>
      <dgm:spPr/>
      <dgm:t>
        <a:bodyPr/>
        <a:lstStyle/>
        <a:p>
          <a:endParaRPr lang="fr-FR"/>
        </a:p>
      </dgm:t>
    </dgm:pt>
    <dgm:pt modelId="{40C587D7-650D-47CB-85C3-3F729EC2E437}" type="sibTrans" cxnId="{9780131B-3FCD-4723-95A6-4F1AEB4625AA}">
      <dgm:prSet/>
      <dgm:spPr/>
      <dgm:t>
        <a:bodyPr/>
        <a:lstStyle/>
        <a:p>
          <a:endParaRPr lang="fr-FR"/>
        </a:p>
      </dgm:t>
    </dgm:pt>
    <dgm:pt modelId="{7DB28997-A95F-479C-9FB0-C61D6134A4DD}">
      <dgm:prSet phldr="0"/>
      <dgm:spPr/>
      <dgm:t>
        <a:bodyPr/>
        <a:lstStyle/>
        <a:p>
          <a:pPr rtl="0"/>
          <a:r>
            <a:rPr lang="fr-FR">
              <a:latin typeface="Arial"/>
            </a:rPr>
            <a:t>Bons gradients</a:t>
          </a:r>
        </a:p>
      </dgm:t>
    </dgm:pt>
    <dgm:pt modelId="{8898D944-0A4C-4AB3-A1C9-5B87523E9011}" type="parTrans" cxnId="{C698A0E7-D821-4F3F-9B6F-001C0D8CE447}">
      <dgm:prSet/>
      <dgm:spPr/>
    </dgm:pt>
    <dgm:pt modelId="{F24E065F-CFDF-4706-9341-AD7BF8AA134F}" type="sibTrans" cxnId="{C698A0E7-D821-4F3F-9B6F-001C0D8CE447}">
      <dgm:prSet/>
      <dgm:spPr/>
    </dgm:pt>
    <dgm:pt modelId="{86130C9C-BAA8-462C-8069-D995B597A5BB}">
      <dgm:prSet phldr="0"/>
      <dgm:spPr/>
      <dgm:t>
        <a:bodyPr/>
        <a:lstStyle/>
        <a:p>
          <a:pPr rtl="0"/>
          <a:r>
            <a:rPr lang="fr-FR">
              <a:latin typeface="Arial"/>
            </a:rPr>
            <a:t>Souvent utilisé</a:t>
          </a:r>
        </a:p>
      </dgm:t>
    </dgm:pt>
    <dgm:pt modelId="{D2E7BFB2-51C3-44EA-B060-FF3CEE54CA04}" type="parTrans" cxnId="{CBF16D10-55D2-47E6-A719-3EDBADCE0B6A}">
      <dgm:prSet/>
      <dgm:spPr/>
    </dgm:pt>
    <dgm:pt modelId="{54B38C31-ADCE-47A6-A12A-2A81DD416935}" type="sibTrans" cxnId="{CBF16D10-55D2-47E6-A719-3EDBADCE0B6A}">
      <dgm:prSet/>
      <dgm:spPr/>
    </dgm:pt>
    <dgm:pt modelId="{493FCE57-7C69-4A0C-A33C-81C1289A7801}">
      <dgm:prSet phldr="0"/>
      <dgm:spPr/>
      <dgm:t>
        <a:bodyPr/>
        <a:lstStyle/>
        <a:p>
          <a:pPr rtl="0"/>
          <a:r>
            <a:rPr lang="fr-FR" b="0"/>
            <a:t>λ</a:t>
          </a:r>
          <a:r>
            <a:rPr lang="fr-FR" b="0">
              <a:latin typeface="Arial"/>
            </a:rPr>
            <a:t> </a:t>
          </a:r>
          <a:r>
            <a:rPr lang="fr-FR" b="0"/>
            <a:t>= 1</a:t>
          </a:r>
          <a:r>
            <a:rPr lang="fr-FR" b="0">
              <a:latin typeface="Arial"/>
            </a:rPr>
            <a:t> </a:t>
          </a:r>
          <a:endParaRPr lang="fr-FR" b="0"/>
        </a:p>
      </dgm:t>
    </dgm:pt>
    <dgm:pt modelId="{BD47C2A1-599B-4B98-B683-2FB18BD6B4B6}" type="parTrans" cxnId="{F25F23FC-A24E-400B-A430-C9E3D2D83F6C}">
      <dgm:prSet/>
      <dgm:spPr/>
    </dgm:pt>
    <dgm:pt modelId="{E8B24CCD-5E13-43B4-B89D-456A68F45A34}" type="sibTrans" cxnId="{F25F23FC-A24E-400B-A430-C9E3D2D83F6C}">
      <dgm:prSet/>
      <dgm:spPr/>
    </dgm:pt>
    <dgm:pt modelId="{80ED3CB2-9BFF-418C-B2A7-F7EC3DA2CF5C}" type="pres">
      <dgm:prSet presAssocID="{A4F03000-6195-4EF5-9204-3F7D07C2C1A0}" presName="theList" presStyleCnt="0">
        <dgm:presLayoutVars>
          <dgm:dir/>
          <dgm:animLvl val="lvl"/>
          <dgm:resizeHandles val="exact"/>
        </dgm:presLayoutVars>
      </dgm:prSet>
      <dgm:spPr/>
    </dgm:pt>
    <dgm:pt modelId="{183DA5DD-F632-42BF-97B6-AAFAFA7EE48F}" type="pres">
      <dgm:prSet presAssocID="{79F1F9A8-0F66-4AC9-8256-578EC1412640}" presName="compNode" presStyleCnt="0"/>
      <dgm:spPr/>
    </dgm:pt>
    <dgm:pt modelId="{C882FB6C-5F12-451C-B392-EDA3D6FE4A4C}" type="pres">
      <dgm:prSet presAssocID="{79F1F9A8-0F66-4AC9-8256-578EC1412640}" presName="aNode" presStyleLbl="bgShp" presStyleIdx="0" presStyleCnt="3"/>
      <dgm:spPr/>
    </dgm:pt>
    <dgm:pt modelId="{DE75D136-F044-4148-A893-D0DA8D4A5C00}" type="pres">
      <dgm:prSet presAssocID="{79F1F9A8-0F66-4AC9-8256-578EC1412640}" presName="textNode" presStyleLbl="bgShp" presStyleIdx="0" presStyleCnt="3"/>
      <dgm:spPr/>
    </dgm:pt>
    <dgm:pt modelId="{C356FF67-2462-4E2A-90E6-EA91D0CF6717}" type="pres">
      <dgm:prSet presAssocID="{79F1F9A8-0F66-4AC9-8256-578EC1412640}" presName="compChildNode" presStyleCnt="0"/>
      <dgm:spPr/>
    </dgm:pt>
    <dgm:pt modelId="{DACB0552-55BD-41AB-88EA-BF2E2FBDFA22}" type="pres">
      <dgm:prSet presAssocID="{79F1F9A8-0F66-4AC9-8256-578EC1412640}" presName="theInnerList" presStyleCnt="0"/>
      <dgm:spPr/>
    </dgm:pt>
    <dgm:pt modelId="{F0AD31BC-3BA9-4EA4-861B-F3C09511A8F8}" type="pres">
      <dgm:prSet presAssocID="{86130C9C-BAA8-462C-8069-D995B597A5BB}" presName="childNode" presStyleLbl="node1" presStyleIdx="0" presStyleCnt="5">
        <dgm:presLayoutVars>
          <dgm:bulletEnabled val="1"/>
        </dgm:presLayoutVars>
      </dgm:prSet>
      <dgm:spPr/>
    </dgm:pt>
    <dgm:pt modelId="{1219493E-A16F-459A-B886-ADC843B55EDB}" type="pres">
      <dgm:prSet presAssocID="{86130C9C-BAA8-462C-8069-D995B597A5BB}" presName="aSpace2" presStyleCnt="0"/>
      <dgm:spPr/>
    </dgm:pt>
    <dgm:pt modelId="{9C627169-59C5-41F0-84F1-BCA878434DB4}" type="pres">
      <dgm:prSet presAssocID="{7DB28997-A95F-479C-9FB0-C61D6134A4DD}" presName="childNode" presStyleLbl="node1" presStyleIdx="1" presStyleCnt="5">
        <dgm:presLayoutVars>
          <dgm:bulletEnabled val="1"/>
        </dgm:presLayoutVars>
      </dgm:prSet>
      <dgm:spPr/>
    </dgm:pt>
    <dgm:pt modelId="{428FAD8E-A5FD-4D73-B4EA-BB8FCA7C3B73}" type="pres">
      <dgm:prSet presAssocID="{79F1F9A8-0F66-4AC9-8256-578EC1412640}" presName="aSpace" presStyleCnt="0"/>
      <dgm:spPr/>
    </dgm:pt>
    <dgm:pt modelId="{01E99A70-8430-4B26-A6BB-DBF674EF2BC3}" type="pres">
      <dgm:prSet presAssocID="{A93C9699-A3D0-4C1F-8DD2-5DBDD103876C}" presName="compNode" presStyleCnt="0"/>
      <dgm:spPr/>
    </dgm:pt>
    <dgm:pt modelId="{4414E0EB-CC7D-4A3F-B70F-3C03ADAA9174}" type="pres">
      <dgm:prSet presAssocID="{A93C9699-A3D0-4C1F-8DD2-5DBDD103876C}" presName="aNode" presStyleLbl="bgShp" presStyleIdx="1" presStyleCnt="3"/>
      <dgm:spPr/>
    </dgm:pt>
    <dgm:pt modelId="{DEB7B511-6782-48B0-9FF9-686EF951C072}" type="pres">
      <dgm:prSet presAssocID="{A93C9699-A3D0-4C1F-8DD2-5DBDD103876C}" presName="textNode" presStyleLbl="bgShp" presStyleIdx="1" presStyleCnt="3"/>
      <dgm:spPr/>
    </dgm:pt>
    <dgm:pt modelId="{3F98DAFB-7368-4C5B-94CC-C705DB11E9BC}" type="pres">
      <dgm:prSet presAssocID="{A93C9699-A3D0-4C1F-8DD2-5DBDD103876C}" presName="compChildNode" presStyleCnt="0"/>
      <dgm:spPr/>
    </dgm:pt>
    <dgm:pt modelId="{D8CE0623-D390-4909-9A7F-99695F57149D}" type="pres">
      <dgm:prSet presAssocID="{A93C9699-A3D0-4C1F-8DD2-5DBDD103876C}" presName="theInnerList" presStyleCnt="0"/>
      <dgm:spPr/>
    </dgm:pt>
    <dgm:pt modelId="{E8504599-45CE-4605-80C4-22A3E6E80B70}" type="pres">
      <dgm:prSet presAssocID="{8E79D502-910C-40FC-9835-90B03E76FEEC}" presName="childNode" presStyleLbl="node1" presStyleIdx="2" presStyleCnt="5">
        <dgm:presLayoutVars>
          <dgm:bulletEnabled val="1"/>
        </dgm:presLayoutVars>
      </dgm:prSet>
      <dgm:spPr/>
    </dgm:pt>
    <dgm:pt modelId="{C4E3BB20-8608-403B-8ECD-8D1F8CC16C47}" type="pres">
      <dgm:prSet presAssocID="{A93C9699-A3D0-4C1F-8DD2-5DBDD103876C}" presName="aSpace" presStyleCnt="0"/>
      <dgm:spPr/>
    </dgm:pt>
    <dgm:pt modelId="{774731A9-F906-44CD-AAB8-0669543D5036}" type="pres">
      <dgm:prSet presAssocID="{BEC385F9-86D8-4B6E-8F2B-DB78F30294DD}" presName="compNode" presStyleCnt="0"/>
      <dgm:spPr/>
    </dgm:pt>
    <dgm:pt modelId="{8BB26918-F875-46BF-91C6-D7E752CA49DC}" type="pres">
      <dgm:prSet presAssocID="{BEC385F9-86D8-4B6E-8F2B-DB78F30294DD}" presName="aNode" presStyleLbl="bgShp" presStyleIdx="2" presStyleCnt="3"/>
      <dgm:spPr/>
    </dgm:pt>
    <dgm:pt modelId="{B4D2D8D2-26D3-4B5B-B375-DBF9CAEE480B}" type="pres">
      <dgm:prSet presAssocID="{BEC385F9-86D8-4B6E-8F2B-DB78F30294DD}" presName="textNode" presStyleLbl="bgShp" presStyleIdx="2" presStyleCnt="3"/>
      <dgm:spPr/>
    </dgm:pt>
    <dgm:pt modelId="{2923E3DE-2574-4BF4-9402-E46B64CB2FF6}" type="pres">
      <dgm:prSet presAssocID="{BEC385F9-86D8-4B6E-8F2B-DB78F30294DD}" presName="compChildNode" presStyleCnt="0"/>
      <dgm:spPr/>
    </dgm:pt>
    <dgm:pt modelId="{D859F281-048C-48E3-A558-39DC44256289}" type="pres">
      <dgm:prSet presAssocID="{BEC385F9-86D8-4B6E-8F2B-DB78F30294DD}" presName="theInnerList" presStyleCnt="0"/>
      <dgm:spPr/>
    </dgm:pt>
    <dgm:pt modelId="{992A82CD-F6EB-4192-9127-B16C082BC5AF}" type="pres">
      <dgm:prSet presAssocID="{AA2FA72D-778C-400B-8D05-52991A9AB998}" presName="childNode" presStyleLbl="node1" presStyleIdx="3" presStyleCnt="5">
        <dgm:presLayoutVars>
          <dgm:bulletEnabled val="1"/>
        </dgm:presLayoutVars>
      </dgm:prSet>
      <dgm:spPr/>
    </dgm:pt>
    <dgm:pt modelId="{9F95CA7D-8729-48C5-9F9D-E2D19D6EA4E5}" type="pres">
      <dgm:prSet presAssocID="{AA2FA72D-778C-400B-8D05-52991A9AB998}" presName="aSpace2" presStyleCnt="0"/>
      <dgm:spPr/>
    </dgm:pt>
    <dgm:pt modelId="{84EC5513-C0B5-46B0-AEEB-BDEBE51AE335}" type="pres">
      <dgm:prSet presAssocID="{493FCE57-7C69-4A0C-A33C-81C1289A7801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BF16D10-55D2-47E6-A719-3EDBADCE0B6A}" srcId="{79F1F9A8-0F66-4AC9-8256-578EC1412640}" destId="{86130C9C-BAA8-462C-8069-D995B597A5BB}" srcOrd="0" destOrd="0" parTransId="{D2E7BFB2-51C3-44EA-B060-FF3CEE54CA04}" sibTransId="{54B38C31-ADCE-47A6-A12A-2A81DD416935}"/>
    <dgm:cxn modelId="{9780131B-3FCD-4723-95A6-4F1AEB4625AA}" srcId="{BEC385F9-86D8-4B6E-8F2B-DB78F30294DD}" destId="{AA2FA72D-778C-400B-8D05-52991A9AB998}" srcOrd="0" destOrd="0" parTransId="{B5BAD05A-F5B2-482B-A36E-69B55BBD4D40}" sibTransId="{40C587D7-650D-47CB-85C3-3F729EC2E437}"/>
    <dgm:cxn modelId="{62322D30-EFC5-4B65-B362-866C158C15CD}" type="presOf" srcId="{7DB28997-A95F-479C-9FB0-C61D6134A4DD}" destId="{9C627169-59C5-41F0-84F1-BCA878434DB4}" srcOrd="0" destOrd="0" presId="urn:microsoft.com/office/officeart/2005/8/layout/lProcess2"/>
    <dgm:cxn modelId="{4808E038-7F63-4BFB-932F-513523FEF094}" srcId="{A4F03000-6195-4EF5-9204-3F7D07C2C1A0}" destId="{79F1F9A8-0F66-4AC9-8256-578EC1412640}" srcOrd="0" destOrd="0" parTransId="{246D95CE-AA76-4979-8B72-8466212B5F5C}" sibTransId="{700C3AFE-D045-4500-A49E-8F369CED54E9}"/>
    <dgm:cxn modelId="{6BBD0847-8EB4-4D9F-A689-E2D5C0B429E4}" type="presOf" srcId="{86130C9C-BAA8-462C-8069-D995B597A5BB}" destId="{F0AD31BC-3BA9-4EA4-861B-F3C09511A8F8}" srcOrd="0" destOrd="0" presId="urn:microsoft.com/office/officeart/2005/8/layout/lProcess2"/>
    <dgm:cxn modelId="{16AA536E-B14B-4429-BB41-BDBE72BF3241}" srcId="{A4F03000-6195-4EF5-9204-3F7D07C2C1A0}" destId="{BEC385F9-86D8-4B6E-8F2B-DB78F30294DD}" srcOrd="2" destOrd="0" parTransId="{31929A76-0664-4AEE-90D0-B419C620058D}" sibTransId="{292D848F-7D9C-41F2-889F-80C6BDDD9348}"/>
    <dgm:cxn modelId="{E6390078-36AC-4756-8FB7-0B703E00DD11}" type="presOf" srcId="{AA2FA72D-778C-400B-8D05-52991A9AB998}" destId="{992A82CD-F6EB-4192-9127-B16C082BC5AF}" srcOrd="0" destOrd="0" presId="urn:microsoft.com/office/officeart/2005/8/layout/lProcess2"/>
    <dgm:cxn modelId="{F55E2982-F696-442B-BBDA-6EEDAE2BB6A8}" srcId="{A93C9699-A3D0-4C1F-8DD2-5DBDD103876C}" destId="{8E79D502-910C-40FC-9835-90B03E76FEEC}" srcOrd="0" destOrd="0" parTransId="{1FCF97DC-1BBA-4602-83AE-7DEA324A91F2}" sibTransId="{86D1D8B7-C4F0-45C4-B10B-F3A65952F326}"/>
    <dgm:cxn modelId="{8EACDA94-4E81-4BB0-AA06-5EEE909E2F22}" type="presOf" srcId="{493FCE57-7C69-4A0C-A33C-81C1289A7801}" destId="{84EC5513-C0B5-46B0-AEEB-BDEBE51AE335}" srcOrd="0" destOrd="0" presId="urn:microsoft.com/office/officeart/2005/8/layout/lProcess2"/>
    <dgm:cxn modelId="{10F3DF9B-4121-4037-9440-D94FE1C8F93A}" type="presOf" srcId="{8E79D502-910C-40FC-9835-90B03E76FEEC}" destId="{E8504599-45CE-4605-80C4-22A3E6E80B70}" srcOrd="0" destOrd="0" presId="urn:microsoft.com/office/officeart/2005/8/layout/lProcess2"/>
    <dgm:cxn modelId="{E1CB429E-986C-4CD8-9181-564E4526F021}" type="presOf" srcId="{BEC385F9-86D8-4B6E-8F2B-DB78F30294DD}" destId="{B4D2D8D2-26D3-4B5B-B375-DBF9CAEE480B}" srcOrd="1" destOrd="0" presId="urn:microsoft.com/office/officeart/2005/8/layout/lProcess2"/>
    <dgm:cxn modelId="{8340ADBB-2B63-453C-A4CE-7B13E0768AE9}" type="presOf" srcId="{BEC385F9-86D8-4B6E-8F2B-DB78F30294DD}" destId="{8BB26918-F875-46BF-91C6-D7E752CA49DC}" srcOrd="0" destOrd="0" presId="urn:microsoft.com/office/officeart/2005/8/layout/lProcess2"/>
    <dgm:cxn modelId="{F8447CC3-1C35-4682-A94A-C381BEB221D9}" type="presOf" srcId="{79F1F9A8-0F66-4AC9-8256-578EC1412640}" destId="{C882FB6C-5F12-451C-B392-EDA3D6FE4A4C}" srcOrd="0" destOrd="0" presId="urn:microsoft.com/office/officeart/2005/8/layout/lProcess2"/>
    <dgm:cxn modelId="{4200C5DB-8050-4936-AB5E-EE54A4E76907}" type="presOf" srcId="{A93C9699-A3D0-4C1F-8DD2-5DBDD103876C}" destId="{4414E0EB-CC7D-4A3F-B70F-3C03ADAA9174}" srcOrd="0" destOrd="0" presId="urn:microsoft.com/office/officeart/2005/8/layout/lProcess2"/>
    <dgm:cxn modelId="{9DA3A1DC-8B12-4A36-9880-105155D8971E}" type="presOf" srcId="{79F1F9A8-0F66-4AC9-8256-578EC1412640}" destId="{DE75D136-F044-4148-A893-D0DA8D4A5C00}" srcOrd="1" destOrd="0" presId="urn:microsoft.com/office/officeart/2005/8/layout/lProcess2"/>
    <dgm:cxn modelId="{437FD5E4-F4A8-437A-B05E-CB650C046C8B}" type="presOf" srcId="{A93C9699-A3D0-4C1F-8DD2-5DBDD103876C}" destId="{DEB7B511-6782-48B0-9FF9-686EF951C072}" srcOrd="1" destOrd="0" presId="urn:microsoft.com/office/officeart/2005/8/layout/lProcess2"/>
    <dgm:cxn modelId="{C698A0E7-D821-4F3F-9B6F-001C0D8CE447}" srcId="{79F1F9A8-0F66-4AC9-8256-578EC1412640}" destId="{7DB28997-A95F-479C-9FB0-C61D6134A4DD}" srcOrd="1" destOrd="0" parTransId="{8898D944-0A4C-4AB3-A1C9-5B87523E9011}" sibTransId="{F24E065F-CFDF-4706-9341-AD7BF8AA134F}"/>
    <dgm:cxn modelId="{150481F6-4F2F-469C-9A52-CE82BD3B2367}" type="presOf" srcId="{A4F03000-6195-4EF5-9204-3F7D07C2C1A0}" destId="{80ED3CB2-9BFF-418C-B2A7-F7EC3DA2CF5C}" srcOrd="0" destOrd="0" presId="urn:microsoft.com/office/officeart/2005/8/layout/lProcess2"/>
    <dgm:cxn modelId="{B46190F6-FB4E-40F6-915B-0ADDD8413462}" srcId="{A4F03000-6195-4EF5-9204-3F7D07C2C1A0}" destId="{A93C9699-A3D0-4C1F-8DD2-5DBDD103876C}" srcOrd="1" destOrd="0" parTransId="{F856A94C-2462-4B87-B965-3ED7F07E0274}" sibTransId="{9741C51F-1C6C-4D55-89FC-47FC2F3679AA}"/>
    <dgm:cxn modelId="{F25F23FC-A24E-400B-A430-C9E3D2D83F6C}" srcId="{BEC385F9-86D8-4B6E-8F2B-DB78F30294DD}" destId="{493FCE57-7C69-4A0C-A33C-81C1289A7801}" srcOrd="1" destOrd="0" parTransId="{BD47C2A1-599B-4B98-B683-2FB18BD6B4B6}" sibTransId="{E8B24CCD-5E13-43B4-B89D-456A68F45A34}"/>
    <dgm:cxn modelId="{4B5E1F31-AA26-41AE-A456-DDD3EB299EEA}" type="presParOf" srcId="{80ED3CB2-9BFF-418C-B2A7-F7EC3DA2CF5C}" destId="{183DA5DD-F632-42BF-97B6-AAFAFA7EE48F}" srcOrd="0" destOrd="0" presId="urn:microsoft.com/office/officeart/2005/8/layout/lProcess2"/>
    <dgm:cxn modelId="{8F34A43B-37E4-40A2-B50D-654716A227D6}" type="presParOf" srcId="{183DA5DD-F632-42BF-97B6-AAFAFA7EE48F}" destId="{C882FB6C-5F12-451C-B392-EDA3D6FE4A4C}" srcOrd="0" destOrd="0" presId="urn:microsoft.com/office/officeart/2005/8/layout/lProcess2"/>
    <dgm:cxn modelId="{5EA658AB-50F2-4B43-87E5-49458A84E8AB}" type="presParOf" srcId="{183DA5DD-F632-42BF-97B6-AAFAFA7EE48F}" destId="{DE75D136-F044-4148-A893-D0DA8D4A5C00}" srcOrd="1" destOrd="0" presId="urn:microsoft.com/office/officeart/2005/8/layout/lProcess2"/>
    <dgm:cxn modelId="{E116E4BC-13AA-4F9F-A259-4F578E6C2D3E}" type="presParOf" srcId="{183DA5DD-F632-42BF-97B6-AAFAFA7EE48F}" destId="{C356FF67-2462-4E2A-90E6-EA91D0CF6717}" srcOrd="2" destOrd="0" presId="urn:microsoft.com/office/officeart/2005/8/layout/lProcess2"/>
    <dgm:cxn modelId="{22289DC7-7101-48CE-85D2-7E43566D1A07}" type="presParOf" srcId="{C356FF67-2462-4E2A-90E6-EA91D0CF6717}" destId="{DACB0552-55BD-41AB-88EA-BF2E2FBDFA22}" srcOrd="0" destOrd="0" presId="urn:microsoft.com/office/officeart/2005/8/layout/lProcess2"/>
    <dgm:cxn modelId="{0A30762F-256A-4FB2-B646-C5834A565802}" type="presParOf" srcId="{DACB0552-55BD-41AB-88EA-BF2E2FBDFA22}" destId="{F0AD31BC-3BA9-4EA4-861B-F3C09511A8F8}" srcOrd="0" destOrd="0" presId="urn:microsoft.com/office/officeart/2005/8/layout/lProcess2"/>
    <dgm:cxn modelId="{0AD60102-42F9-4901-8270-DF0D12E895A5}" type="presParOf" srcId="{DACB0552-55BD-41AB-88EA-BF2E2FBDFA22}" destId="{1219493E-A16F-459A-B886-ADC843B55EDB}" srcOrd="1" destOrd="0" presId="urn:microsoft.com/office/officeart/2005/8/layout/lProcess2"/>
    <dgm:cxn modelId="{A8DF8AE9-F8D3-4900-AEF8-098C440FFD03}" type="presParOf" srcId="{DACB0552-55BD-41AB-88EA-BF2E2FBDFA22}" destId="{9C627169-59C5-41F0-84F1-BCA878434DB4}" srcOrd="2" destOrd="0" presId="urn:microsoft.com/office/officeart/2005/8/layout/lProcess2"/>
    <dgm:cxn modelId="{F1788018-2DB0-4323-B0BE-001F6F3647E5}" type="presParOf" srcId="{80ED3CB2-9BFF-418C-B2A7-F7EC3DA2CF5C}" destId="{428FAD8E-A5FD-4D73-B4EA-BB8FCA7C3B73}" srcOrd="1" destOrd="0" presId="urn:microsoft.com/office/officeart/2005/8/layout/lProcess2"/>
    <dgm:cxn modelId="{F614C1A2-1102-4B27-940E-7F962724E391}" type="presParOf" srcId="{80ED3CB2-9BFF-418C-B2A7-F7EC3DA2CF5C}" destId="{01E99A70-8430-4B26-A6BB-DBF674EF2BC3}" srcOrd="2" destOrd="0" presId="urn:microsoft.com/office/officeart/2005/8/layout/lProcess2"/>
    <dgm:cxn modelId="{D8C15740-5084-4222-BE38-E1D869EE1A5C}" type="presParOf" srcId="{01E99A70-8430-4B26-A6BB-DBF674EF2BC3}" destId="{4414E0EB-CC7D-4A3F-B70F-3C03ADAA9174}" srcOrd="0" destOrd="0" presId="urn:microsoft.com/office/officeart/2005/8/layout/lProcess2"/>
    <dgm:cxn modelId="{8839B767-3B34-43AE-AD69-AFFE1809D576}" type="presParOf" srcId="{01E99A70-8430-4B26-A6BB-DBF674EF2BC3}" destId="{DEB7B511-6782-48B0-9FF9-686EF951C072}" srcOrd="1" destOrd="0" presId="urn:microsoft.com/office/officeart/2005/8/layout/lProcess2"/>
    <dgm:cxn modelId="{7F1A5DA0-166F-457F-B540-FFF6E0219D50}" type="presParOf" srcId="{01E99A70-8430-4B26-A6BB-DBF674EF2BC3}" destId="{3F98DAFB-7368-4C5B-94CC-C705DB11E9BC}" srcOrd="2" destOrd="0" presId="urn:microsoft.com/office/officeart/2005/8/layout/lProcess2"/>
    <dgm:cxn modelId="{F999DEAB-AB02-4965-BCB5-3E5A100BDD8E}" type="presParOf" srcId="{3F98DAFB-7368-4C5B-94CC-C705DB11E9BC}" destId="{D8CE0623-D390-4909-9A7F-99695F57149D}" srcOrd="0" destOrd="0" presId="urn:microsoft.com/office/officeart/2005/8/layout/lProcess2"/>
    <dgm:cxn modelId="{172EF5D3-AAFC-4F64-928A-FEDEA146E23F}" type="presParOf" srcId="{D8CE0623-D390-4909-9A7F-99695F57149D}" destId="{E8504599-45CE-4605-80C4-22A3E6E80B70}" srcOrd="0" destOrd="0" presId="urn:microsoft.com/office/officeart/2005/8/layout/lProcess2"/>
    <dgm:cxn modelId="{8EFE2202-4275-49FD-A94B-947F11A7D7D3}" type="presParOf" srcId="{80ED3CB2-9BFF-418C-B2A7-F7EC3DA2CF5C}" destId="{C4E3BB20-8608-403B-8ECD-8D1F8CC16C47}" srcOrd="3" destOrd="0" presId="urn:microsoft.com/office/officeart/2005/8/layout/lProcess2"/>
    <dgm:cxn modelId="{0E4AA8C0-3D7C-41CA-A563-4F072CED3A87}" type="presParOf" srcId="{80ED3CB2-9BFF-418C-B2A7-F7EC3DA2CF5C}" destId="{774731A9-F906-44CD-AAB8-0669543D5036}" srcOrd="4" destOrd="0" presId="urn:microsoft.com/office/officeart/2005/8/layout/lProcess2"/>
    <dgm:cxn modelId="{CD2582AD-8D73-4A09-ABCA-8F13509D6C48}" type="presParOf" srcId="{774731A9-F906-44CD-AAB8-0669543D5036}" destId="{8BB26918-F875-46BF-91C6-D7E752CA49DC}" srcOrd="0" destOrd="0" presId="urn:microsoft.com/office/officeart/2005/8/layout/lProcess2"/>
    <dgm:cxn modelId="{B6F27E0E-6CD8-423C-AE20-2B1D68E1DAC1}" type="presParOf" srcId="{774731A9-F906-44CD-AAB8-0669543D5036}" destId="{B4D2D8D2-26D3-4B5B-B375-DBF9CAEE480B}" srcOrd="1" destOrd="0" presId="urn:microsoft.com/office/officeart/2005/8/layout/lProcess2"/>
    <dgm:cxn modelId="{550857B7-90E4-4AA1-B3F0-08453A47DBFB}" type="presParOf" srcId="{774731A9-F906-44CD-AAB8-0669543D5036}" destId="{2923E3DE-2574-4BF4-9402-E46B64CB2FF6}" srcOrd="2" destOrd="0" presId="urn:microsoft.com/office/officeart/2005/8/layout/lProcess2"/>
    <dgm:cxn modelId="{5B1B617F-0ACB-4EE2-870E-E6E3D77A6D17}" type="presParOf" srcId="{2923E3DE-2574-4BF4-9402-E46B64CB2FF6}" destId="{D859F281-048C-48E3-A558-39DC44256289}" srcOrd="0" destOrd="0" presId="urn:microsoft.com/office/officeart/2005/8/layout/lProcess2"/>
    <dgm:cxn modelId="{7CC82696-3D2B-4D3E-88EE-0D39BE424265}" type="presParOf" srcId="{D859F281-048C-48E3-A558-39DC44256289}" destId="{992A82CD-F6EB-4192-9127-B16C082BC5AF}" srcOrd="0" destOrd="0" presId="urn:microsoft.com/office/officeart/2005/8/layout/lProcess2"/>
    <dgm:cxn modelId="{EA525507-2759-41ED-9258-E8082719DD4D}" type="presParOf" srcId="{D859F281-048C-48E3-A558-39DC44256289}" destId="{9F95CA7D-8729-48C5-9F9D-E2D19D6EA4E5}" srcOrd="1" destOrd="0" presId="urn:microsoft.com/office/officeart/2005/8/layout/lProcess2"/>
    <dgm:cxn modelId="{548AADBA-0258-4FFD-A5EA-D8FF024DCE44}" type="presParOf" srcId="{D859F281-048C-48E3-A558-39DC44256289}" destId="{84EC5513-C0B5-46B0-AEEB-BDEBE51AE33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F2E34C-F3C7-4FA4-8375-90D582CC9CB7}" type="doc">
      <dgm:prSet loTypeId="urn:microsoft.com/office/officeart/2005/8/layout/cycle3" loCatId="cycl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774D028E-0A8F-4D30-8F5B-977F711BECAA}">
      <dgm:prSet phldrT="[Texte]" phldr="0"/>
      <dgm:spPr/>
      <dgm:t>
        <a:bodyPr/>
        <a:lstStyle/>
        <a:p>
          <a:pPr algn="l">
            <a:lnSpc>
              <a:spcPct val="114999"/>
            </a:lnSpc>
          </a:pPr>
          <a:r>
            <a:rPr lang="fr-FR"/>
            <a:t>Changements de lr, batchsize et decay</a:t>
          </a:r>
        </a:p>
      </dgm:t>
    </dgm:pt>
    <dgm:pt modelId="{17258EDA-E65A-4548-908F-AB8B9ED14C68}" type="parTrans" cxnId="{89D211CD-5BF5-4A7A-AE7C-32B0B4A10C11}">
      <dgm:prSet/>
      <dgm:spPr/>
      <dgm:t>
        <a:bodyPr/>
        <a:lstStyle/>
        <a:p>
          <a:endParaRPr lang="fr-FR"/>
        </a:p>
      </dgm:t>
    </dgm:pt>
    <dgm:pt modelId="{1BAE2368-F74D-47C2-B42C-5A5AD756817B}" type="sibTrans" cxnId="{89D211CD-5BF5-4A7A-AE7C-32B0B4A10C11}">
      <dgm:prSet/>
      <dgm:spPr/>
      <dgm:t>
        <a:bodyPr/>
        <a:lstStyle/>
        <a:p>
          <a:endParaRPr lang="fr-FR"/>
        </a:p>
      </dgm:t>
    </dgm:pt>
    <dgm:pt modelId="{38C8FFB4-A146-4C67-8FDB-C759059BF7FD}">
      <dgm:prSet phldr="0"/>
      <dgm:spPr/>
      <dgm:t>
        <a:bodyPr/>
        <a:lstStyle/>
        <a:p>
          <a:pPr algn="l" rtl="0"/>
          <a:r>
            <a:rPr lang="fr-FR"/>
            <a:t>Création de modèle (attention portée au nombre de paramètres)</a:t>
          </a:r>
          <a:endParaRPr lang="en-US"/>
        </a:p>
      </dgm:t>
    </dgm:pt>
    <dgm:pt modelId="{48F15CC9-D330-43D4-91F0-AF933C10947E}" type="parTrans" cxnId="{A9E0A43B-443A-4048-88AA-DF6DA6C5FF20}">
      <dgm:prSet/>
      <dgm:spPr/>
    </dgm:pt>
    <dgm:pt modelId="{5D2D9932-3F69-40BD-84EE-F30FA0D5E6C3}" type="sibTrans" cxnId="{A9E0A43B-443A-4048-88AA-DF6DA6C5FF20}">
      <dgm:prSet/>
      <dgm:spPr/>
    </dgm:pt>
    <dgm:pt modelId="{4180A2A3-DE1B-476B-AA17-107C5F863E53}">
      <dgm:prSet phldr="0"/>
      <dgm:spPr/>
      <dgm:t>
        <a:bodyPr/>
        <a:lstStyle/>
        <a:p>
          <a:pPr algn="l" rtl="0"/>
          <a:r>
            <a:rPr lang="fr-FR"/>
            <a:t>Hyperparamètres de base</a:t>
          </a:r>
          <a:r>
            <a:rPr lang="fr-FR">
              <a:latin typeface="Arial"/>
            </a:rPr>
            <a:t> :</a:t>
          </a:r>
          <a:endParaRPr lang="en-US"/>
        </a:p>
      </dgm:t>
    </dgm:pt>
    <dgm:pt modelId="{532CEE36-0300-4BC5-B3B5-3A39A66AEE1A}" type="parTrans" cxnId="{0D1740B7-5145-485B-A2BE-180BF5DF978D}">
      <dgm:prSet/>
      <dgm:spPr/>
    </dgm:pt>
    <dgm:pt modelId="{B8E1ECC9-7A84-402F-A561-C9EB698B1AC4}" type="sibTrans" cxnId="{0D1740B7-5145-485B-A2BE-180BF5DF978D}">
      <dgm:prSet/>
      <dgm:spPr/>
    </dgm:pt>
    <dgm:pt modelId="{AEDDD0D5-99BD-45B5-ADCE-331B07CEBB43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fr-FR" err="1"/>
            <a:t>lr</a:t>
          </a:r>
          <a:r>
            <a:rPr lang="fr-FR"/>
            <a:t>: 0.0001</a:t>
          </a:r>
          <a:endParaRPr lang="en-US"/>
        </a:p>
      </dgm:t>
    </dgm:pt>
    <dgm:pt modelId="{1ECC2C87-A126-4693-ACFA-317128518B88}" type="parTrans" cxnId="{A2EE36BD-120D-4C24-8FAC-C92B870C8D61}">
      <dgm:prSet/>
      <dgm:spPr/>
    </dgm:pt>
    <dgm:pt modelId="{511DB23E-4429-4CF8-848F-ADFD335E6AFB}" type="sibTrans" cxnId="{A2EE36BD-120D-4C24-8FAC-C92B870C8D61}">
      <dgm:prSet/>
      <dgm:spPr/>
    </dgm:pt>
    <dgm:pt modelId="{D4D5F7FC-4338-49BB-9438-E8AEED48CBB7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fr-FR" err="1"/>
            <a:t>batchsize</a:t>
          </a:r>
          <a:r>
            <a:rPr lang="fr-FR"/>
            <a:t>: 8</a:t>
          </a:r>
          <a:endParaRPr lang="en-US"/>
        </a:p>
      </dgm:t>
    </dgm:pt>
    <dgm:pt modelId="{388B8AF0-5D8D-4F99-9FB2-784944457EAD}" type="parTrans" cxnId="{0C2AE25D-2415-4E84-8C8A-843572B35C1C}">
      <dgm:prSet/>
      <dgm:spPr/>
    </dgm:pt>
    <dgm:pt modelId="{C331463D-53A5-4FE0-A6D7-724046301517}" type="sibTrans" cxnId="{0C2AE25D-2415-4E84-8C8A-843572B35C1C}">
      <dgm:prSet/>
      <dgm:spPr/>
    </dgm:pt>
    <dgm:pt modelId="{FB369786-6FD7-4898-8341-29F6B084BB2A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fr-FR"/>
            <a:t>Adam</a:t>
          </a:r>
          <a:endParaRPr lang="en-US"/>
        </a:p>
      </dgm:t>
    </dgm:pt>
    <dgm:pt modelId="{3ADB0171-2A07-4F8A-9A71-1D108F29BB18}" type="parTrans" cxnId="{12946A8B-CED9-4D13-B3C1-6891F9A67DCD}">
      <dgm:prSet/>
      <dgm:spPr/>
    </dgm:pt>
    <dgm:pt modelId="{E6578E57-5056-480E-AAFC-3C40BCCEAA5C}" type="sibTrans" cxnId="{12946A8B-CED9-4D13-B3C1-6891F9A67DCD}">
      <dgm:prSet/>
      <dgm:spPr/>
    </dgm:pt>
    <dgm:pt modelId="{28F32EFB-49DD-4B72-BE1A-BE0A2BAC04F7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fr-FR" err="1"/>
            <a:t>Decay</a:t>
          </a:r>
          <a:r>
            <a:rPr lang="fr-FR"/>
            <a:t> </a:t>
          </a:r>
          <a:r>
            <a:rPr lang="fr-FR">
              <a:latin typeface="Arial"/>
            </a:rPr>
            <a:t>toutes</a:t>
          </a:r>
          <a:r>
            <a:rPr lang="fr-FR"/>
            <a:t> les 100 epochs sans amélioration</a:t>
          </a:r>
          <a:endParaRPr lang="en-US"/>
        </a:p>
      </dgm:t>
    </dgm:pt>
    <dgm:pt modelId="{F0BB7DDD-86DA-4912-B6F2-4692194B239E}" type="parTrans" cxnId="{FEC3A7D0-B0FD-4A5A-A6D0-F88F33ACE26F}">
      <dgm:prSet/>
      <dgm:spPr/>
    </dgm:pt>
    <dgm:pt modelId="{60F34960-A343-4D2C-BE6C-938E93B3B16C}" type="sibTrans" cxnId="{FEC3A7D0-B0FD-4A5A-A6D0-F88F33ACE26F}">
      <dgm:prSet/>
      <dgm:spPr/>
    </dgm:pt>
    <dgm:pt modelId="{782F9E2B-7F77-4E10-B83B-C539E402B02D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fr-FR"/>
            <a:t>Sauvegarde de la </a:t>
          </a:r>
          <a:r>
            <a:rPr lang="fr-FR" err="1"/>
            <a:t>loss</a:t>
          </a:r>
          <a:r>
            <a:rPr lang="fr-FR"/>
            <a:t> et val loss </a:t>
          </a:r>
          <a:r>
            <a:rPr lang="fr-FR">
              <a:latin typeface="Arial"/>
            </a:rPr>
            <a:t>&amp;</a:t>
          </a:r>
          <a:r>
            <a:rPr lang="fr-FR"/>
            <a:t> évaluation du modèle</a:t>
          </a:r>
          <a:endParaRPr lang="en-US"/>
        </a:p>
      </dgm:t>
    </dgm:pt>
    <dgm:pt modelId="{43476871-6A00-4D52-9C89-B56057F16BF3}" type="parTrans" cxnId="{8109E41B-81E3-445D-B03C-E9E87EF857FB}">
      <dgm:prSet/>
      <dgm:spPr/>
    </dgm:pt>
    <dgm:pt modelId="{3207DFAA-8E1E-4505-AE32-7B5814FA5339}" type="sibTrans" cxnId="{8109E41B-81E3-445D-B03C-E9E87EF857FB}">
      <dgm:prSet/>
      <dgm:spPr/>
    </dgm:pt>
    <dgm:pt modelId="{7B4A664F-B74E-4A4D-A0AF-B7142BF4472E}" type="pres">
      <dgm:prSet presAssocID="{52F2E34C-F3C7-4FA4-8375-90D582CC9CB7}" presName="Name0" presStyleCnt="0">
        <dgm:presLayoutVars>
          <dgm:dir/>
          <dgm:resizeHandles val="exact"/>
        </dgm:presLayoutVars>
      </dgm:prSet>
      <dgm:spPr/>
    </dgm:pt>
    <dgm:pt modelId="{3ABD53FA-F041-40BD-B1D0-E3C6E058632E}" type="pres">
      <dgm:prSet presAssocID="{52F2E34C-F3C7-4FA4-8375-90D582CC9CB7}" presName="cycle" presStyleCnt="0"/>
      <dgm:spPr/>
    </dgm:pt>
    <dgm:pt modelId="{ED98EFB2-D49D-445D-B9BA-29892F9EFBB5}" type="pres">
      <dgm:prSet presAssocID="{38C8FFB4-A146-4C67-8FDB-C759059BF7FD}" presName="nodeFirstNode" presStyleLbl="node1" presStyleIdx="0" presStyleCnt="4">
        <dgm:presLayoutVars>
          <dgm:bulletEnabled val="1"/>
        </dgm:presLayoutVars>
      </dgm:prSet>
      <dgm:spPr/>
    </dgm:pt>
    <dgm:pt modelId="{00CFAE13-E6F6-4799-889E-07BF172208C6}" type="pres">
      <dgm:prSet presAssocID="{5D2D9932-3F69-40BD-84EE-F30FA0D5E6C3}" presName="sibTransFirstNode" presStyleLbl="bgShp" presStyleIdx="0" presStyleCnt="1"/>
      <dgm:spPr/>
    </dgm:pt>
    <dgm:pt modelId="{BBB991AB-D4EE-4602-BF92-DDD8FF87EFDC}" type="pres">
      <dgm:prSet presAssocID="{4180A2A3-DE1B-476B-AA17-107C5F863E53}" presName="nodeFollowingNodes" presStyleLbl="node1" presStyleIdx="1" presStyleCnt="4">
        <dgm:presLayoutVars>
          <dgm:bulletEnabled val="1"/>
        </dgm:presLayoutVars>
      </dgm:prSet>
      <dgm:spPr/>
    </dgm:pt>
    <dgm:pt modelId="{A537B461-CC38-4B0B-8014-5BB24093FF4B}" type="pres">
      <dgm:prSet presAssocID="{782F9E2B-7F77-4E10-B83B-C539E402B02D}" presName="nodeFollowingNodes" presStyleLbl="node1" presStyleIdx="2" presStyleCnt="4">
        <dgm:presLayoutVars>
          <dgm:bulletEnabled val="1"/>
        </dgm:presLayoutVars>
      </dgm:prSet>
      <dgm:spPr/>
    </dgm:pt>
    <dgm:pt modelId="{D60BD10B-8D5C-4797-92A9-1C96617F8A9D}" type="pres">
      <dgm:prSet presAssocID="{774D028E-0A8F-4D30-8F5B-977F711BECAA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109E41B-81E3-445D-B03C-E9E87EF857FB}" srcId="{52F2E34C-F3C7-4FA4-8375-90D582CC9CB7}" destId="{782F9E2B-7F77-4E10-B83B-C539E402B02D}" srcOrd="2" destOrd="0" parTransId="{43476871-6A00-4D52-9C89-B56057F16BF3}" sibTransId="{3207DFAA-8E1E-4505-AE32-7B5814FA5339}"/>
    <dgm:cxn modelId="{A8C2DD26-BBC6-4961-88DE-CA324961EE1E}" type="presOf" srcId="{782F9E2B-7F77-4E10-B83B-C539E402B02D}" destId="{A537B461-CC38-4B0B-8014-5BB24093FF4B}" srcOrd="0" destOrd="0" presId="urn:microsoft.com/office/officeart/2005/8/layout/cycle3"/>
    <dgm:cxn modelId="{EBC78E2B-E5CB-4858-A4CD-BF8170000DE3}" type="presOf" srcId="{4180A2A3-DE1B-476B-AA17-107C5F863E53}" destId="{BBB991AB-D4EE-4602-BF92-DDD8FF87EFDC}" srcOrd="0" destOrd="0" presId="urn:microsoft.com/office/officeart/2005/8/layout/cycle3"/>
    <dgm:cxn modelId="{992B573B-C9FE-428D-B62B-BBA3AB3B065D}" type="presOf" srcId="{28F32EFB-49DD-4B72-BE1A-BE0A2BAC04F7}" destId="{BBB991AB-D4EE-4602-BF92-DDD8FF87EFDC}" srcOrd="0" destOrd="4" presId="urn:microsoft.com/office/officeart/2005/8/layout/cycle3"/>
    <dgm:cxn modelId="{A9E0A43B-443A-4048-88AA-DF6DA6C5FF20}" srcId="{52F2E34C-F3C7-4FA4-8375-90D582CC9CB7}" destId="{38C8FFB4-A146-4C67-8FDB-C759059BF7FD}" srcOrd="0" destOrd="0" parTransId="{48F15CC9-D330-43D4-91F0-AF933C10947E}" sibTransId="{5D2D9932-3F69-40BD-84EE-F30FA0D5E6C3}"/>
    <dgm:cxn modelId="{93647340-66E0-4985-8900-3F78FD07F66C}" type="presOf" srcId="{D4D5F7FC-4338-49BB-9438-E8AEED48CBB7}" destId="{BBB991AB-D4EE-4602-BF92-DDD8FF87EFDC}" srcOrd="0" destOrd="2" presId="urn:microsoft.com/office/officeart/2005/8/layout/cycle3"/>
    <dgm:cxn modelId="{0C2AE25D-2415-4E84-8C8A-843572B35C1C}" srcId="{4180A2A3-DE1B-476B-AA17-107C5F863E53}" destId="{D4D5F7FC-4338-49BB-9438-E8AEED48CBB7}" srcOrd="1" destOrd="0" parTransId="{388B8AF0-5D8D-4F99-9FB2-784944457EAD}" sibTransId="{C331463D-53A5-4FE0-A6D7-724046301517}"/>
    <dgm:cxn modelId="{E1FBBF63-2C81-4507-B6C9-FDC4E1CE326D}" type="presOf" srcId="{5D2D9932-3F69-40BD-84EE-F30FA0D5E6C3}" destId="{00CFAE13-E6F6-4799-889E-07BF172208C6}" srcOrd="0" destOrd="0" presId="urn:microsoft.com/office/officeart/2005/8/layout/cycle3"/>
    <dgm:cxn modelId="{D0E14079-807F-4204-93EB-33109F00DC52}" type="presOf" srcId="{774D028E-0A8F-4D30-8F5B-977F711BECAA}" destId="{D60BD10B-8D5C-4797-92A9-1C96617F8A9D}" srcOrd="0" destOrd="0" presId="urn:microsoft.com/office/officeart/2005/8/layout/cycle3"/>
    <dgm:cxn modelId="{C3A69C7E-584E-45CD-AA9D-2AC5357B2453}" type="presOf" srcId="{FB369786-6FD7-4898-8341-29F6B084BB2A}" destId="{BBB991AB-D4EE-4602-BF92-DDD8FF87EFDC}" srcOrd="0" destOrd="3" presId="urn:microsoft.com/office/officeart/2005/8/layout/cycle3"/>
    <dgm:cxn modelId="{79720A85-4325-4BE5-8971-247C269BA704}" type="presOf" srcId="{52F2E34C-F3C7-4FA4-8375-90D582CC9CB7}" destId="{7B4A664F-B74E-4A4D-A0AF-B7142BF4472E}" srcOrd="0" destOrd="0" presId="urn:microsoft.com/office/officeart/2005/8/layout/cycle3"/>
    <dgm:cxn modelId="{12946A8B-CED9-4D13-B3C1-6891F9A67DCD}" srcId="{4180A2A3-DE1B-476B-AA17-107C5F863E53}" destId="{FB369786-6FD7-4898-8341-29F6B084BB2A}" srcOrd="2" destOrd="0" parTransId="{3ADB0171-2A07-4F8A-9A71-1D108F29BB18}" sibTransId="{E6578E57-5056-480E-AAFC-3C40BCCEAA5C}"/>
    <dgm:cxn modelId="{C379358D-AC9A-48F0-859C-18D9171C6A3C}" type="presOf" srcId="{AEDDD0D5-99BD-45B5-ADCE-331B07CEBB43}" destId="{BBB991AB-D4EE-4602-BF92-DDD8FF87EFDC}" srcOrd="0" destOrd="1" presId="urn:microsoft.com/office/officeart/2005/8/layout/cycle3"/>
    <dgm:cxn modelId="{0D1740B7-5145-485B-A2BE-180BF5DF978D}" srcId="{52F2E34C-F3C7-4FA4-8375-90D582CC9CB7}" destId="{4180A2A3-DE1B-476B-AA17-107C5F863E53}" srcOrd="1" destOrd="0" parTransId="{532CEE36-0300-4BC5-B3B5-3A39A66AEE1A}" sibTransId="{B8E1ECC9-7A84-402F-A561-C9EB698B1AC4}"/>
    <dgm:cxn modelId="{A2EE36BD-120D-4C24-8FAC-C92B870C8D61}" srcId="{4180A2A3-DE1B-476B-AA17-107C5F863E53}" destId="{AEDDD0D5-99BD-45B5-ADCE-331B07CEBB43}" srcOrd="0" destOrd="0" parTransId="{1ECC2C87-A126-4693-ACFA-317128518B88}" sibTransId="{511DB23E-4429-4CF8-848F-ADFD335E6AFB}"/>
    <dgm:cxn modelId="{D0685EC8-ED62-4D5E-A120-88E41D9F2D4F}" type="presOf" srcId="{38C8FFB4-A146-4C67-8FDB-C759059BF7FD}" destId="{ED98EFB2-D49D-445D-B9BA-29892F9EFBB5}" srcOrd="0" destOrd="0" presId="urn:microsoft.com/office/officeart/2005/8/layout/cycle3"/>
    <dgm:cxn modelId="{89D211CD-5BF5-4A7A-AE7C-32B0B4A10C11}" srcId="{52F2E34C-F3C7-4FA4-8375-90D582CC9CB7}" destId="{774D028E-0A8F-4D30-8F5B-977F711BECAA}" srcOrd="3" destOrd="0" parTransId="{17258EDA-E65A-4548-908F-AB8B9ED14C68}" sibTransId="{1BAE2368-F74D-47C2-B42C-5A5AD756817B}"/>
    <dgm:cxn modelId="{FEC3A7D0-B0FD-4A5A-A6D0-F88F33ACE26F}" srcId="{4180A2A3-DE1B-476B-AA17-107C5F863E53}" destId="{28F32EFB-49DD-4B72-BE1A-BE0A2BAC04F7}" srcOrd="3" destOrd="0" parTransId="{F0BB7DDD-86DA-4912-B6F2-4692194B239E}" sibTransId="{60F34960-A343-4D2C-BE6C-938E93B3B16C}"/>
    <dgm:cxn modelId="{E80D752D-2A73-48C5-B282-08D8D5DFAAF4}" type="presParOf" srcId="{7B4A664F-B74E-4A4D-A0AF-B7142BF4472E}" destId="{3ABD53FA-F041-40BD-B1D0-E3C6E058632E}" srcOrd="0" destOrd="0" presId="urn:microsoft.com/office/officeart/2005/8/layout/cycle3"/>
    <dgm:cxn modelId="{8039AB83-C02D-43DD-ACC5-91E6A3CAD1B6}" type="presParOf" srcId="{3ABD53FA-F041-40BD-B1D0-E3C6E058632E}" destId="{ED98EFB2-D49D-445D-B9BA-29892F9EFBB5}" srcOrd="0" destOrd="0" presId="urn:microsoft.com/office/officeart/2005/8/layout/cycle3"/>
    <dgm:cxn modelId="{48879EBF-7FDF-4B0B-93FC-962D49E72A49}" type="presParOf" srcId="{3ABD53FA-F041-40BD-B1D0-E3C6E058632E}" destId="{00CFAE13-E6F6-4799-889E-07BF172208C6}" srcOrd="1" destOrd="0" presId="urn:microsoft.com/office/officeart/2005/8/layout/cycle3"/>
    <dgm:cxn modelId="{A70E2FBD-7DBF-4B47-8B0D-8709EEB9FE79}" type="presParOf" srcId="{3ABD53FA-F041-40BD-B1D0-E3C6E058632E}" destId="{BBB991AB-D4EE-4602-BF92-DDD8FF87EFDC}" srcOrd="2" destOrd="0" presId="urn:microsoft.com/office/officeart/2005/8/layout/cycle3"/>
    <dgm:cxn modelId="{241F2B7E-7B19-4A00-83DA-9345F7452576}" type="presParOf" srcId="{3ABD53FA-F041-40BD-B1D0-E3C6E058632E}" destId="{A537B461-CC38-4B0B-8014-5BB24093FF4B}" srcOrd="3" destOrd="0" presId="urn:microsoft.com/office/officeart/2005/8/layout/cycle3"/>
    <dgm:cxn modelId="{CD8638DF-6B80-41BF-A94A-0F230425FC4E}" type="presParOf" srcId="{3ABD53FA-F041-40BD-B1D0-E3C6E058632E}" destId="{D60BD10B-8D5C-4797-92A9-1C96617F8A9D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2FB6C-5F12-451C-B392-EDA3D6FE4A4C}">
      <dsp:nvSpPr>
        <dsp:cNvPr id="0" name=""/>
        <dsp:cNvSpPr/>
      </dsp:nvSpPr>
      <dsp:spPr>
        <a:xfrm>
          <a:off x="744" y="0"/>
          <a:ext cx="1934765" cy="36652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>
              <a:latin typeface="Arial"/>
            </a:rPr>
            <a:t>Entropie croisée</a:t>
          </a:r>
          <a:endParaRPr lang="fr-FR" sz="3200" kern="1200"/>
        </a:p>
      </dsp:txBody>
      <dsp:txXfrm>
        <a:off x="744" y="0"/>
        <a:ext cx="1934765" cy="1099566"/>
      </dsp:txXfrm>
    </dsp:sp>
    <dsp:sp modelId="{F0AD31BC-3BA9-4EA4-861B-F3C09511A8F8}">
      <dsp:nvSpPr>
        <dsp:cNvPr id="0" name=""/>
        <dsp:cNvSpPr/>
      </dsp:nvSpPr>
      <dsp:spPr>
        <a:xfrm>
          <a:off x="194220" y="1100639"/>
          <a:ext cx="1547812" cy="1105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Arial"/>
            </a:rPr>
            <a:t>Souvent utilisé</a:t>
          </a:r>
        </a:p>
      </dsp:txBody>
      <dsp:txXfrm>
        <a:off x="226588" y="1133007"/>
        <a:ext cx="1483076" cy="1040377"/>
      </dsp:txXfrm>
    </dsp:sp>
    <dsp:sp modelId="{9C627169-59C5-41F0-84F1-BCA878434DB4}">
      <dsp:nvSpPr>
        <dsp:cNvPr id="0" name=""/>
        <dsp:cNvSpPr/>
      </dsp:nvSpPr>
      <dsp:spPr>
        <a:xfrm>
          <a:off x="194220" y="2375771"/>
          <a:ext cx="1547812" cy="1105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Arial"/>
            </a:rPr>
            <a:t>Bons gradients</a:t>
          </a:r>
        </a:p>
      </dsp:txBody>
      <dsp:txXfrm>
        <a:off x="226588" y="2408139"/>
        <a:ext cx="1483076" cy="1040377"/>
      </dsp:txXfrm>
    </dsp:sp>
    <dsp:sp modelId="{4414E0EB-CC7D-4A3F-B70F-3C03ADAA9174}">
      <dsp:nvSpPr>
        <dsp:cNvPr id="0" name=""/>
        <dsp:cNvSpPr/>
      </dsp:nvSpPr>
      <dsp:spPr>
        <a:xfrm>
          <a:off x="2080617" y="0"/>
          <a:ext cx="1934765" cy="36652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>
              <a:latin typeface="Arial"/>
            </a:rPr>
            <a:t>Soft </a:t>
          </a:r>
          <a:r>
            <a:rPr lang="fr-FR" sz="3200" kern="1200" err="1">
              <a:latin typeface="Arial"/>
            </a:rPr>
            <a:t>Dice</a:t>
          </a:r>
          <a:endParaRPr lang="fr-FR" sz="3200" kern="1200"/>
        </a:p>
      </dsp:txBody>
      <dsp:txXfrm>
        <a:off x="2080617" y="0"/>
        <a:ext cx="1934765" cy="1099566"/>
      </dsp:txXfrm>
    </dsp:sp>
    <dsp:sp modelId="{E8504599-45CE-4605-80C4-22A3E6E80B70}">
      <dsp:nvSpPr>
        <dsp:cNvPr id="0" name=""/>
        <dsp:cNvSpPr/>
      </dsp:nvSpPr>
      <dsp:spPr>
        <a:xfrm>
          <a:off x="2274093" y="1099566"/>
          <a:ext cx="1547812" cy="23823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Arial"/>
            </a:rPr>
            <a:t>Meilleure représentation de ce qu'on cherche à minimiser</a:t>
          </a:r>
          <a:endParaRPr lang="fr-FR" sz="1600" kern="1200"/>
        </a:p>
      </dsp:txBody>
      <dsp:txXfrm>
        <a:off x="2319427" y="1144900"/>
        <a:ext cx="1457144" cy="2291725"/>
      </dsp:txXfrm>
    </dsp:sp>
    <dsp:sp modelId="{8BB26918-F875-46BF-91C6-D7E752CA49DC}">
      <dsp:nvSpPr>
        <dsp:cNvPr id="0" name=""/>
        <dsp:cNvSpPr/>
      </dsp:nvSpPr>
      <dsp:spPr>
        <a:xfrm>
          <a:off x="4160490" y="0"/>
          <a:ext cx="1934765" cy="36652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>
              <a:latin typeface="Arial"/>
            </a:rPr>
            <a:t>EC + λ DSC</a:t>
          </a:r>
          <a:endParaRPr lang="fr-FR" sz="3200" kern="1200"/>
        </a:p>
      </dsp:txBody>
      <dsp:txXfrm>
        <a:off x="4160490" y="0"/>
        <a:ext cx="1934765" cy="1099566"/>
      </dsp:txXfrm>
    </dsp:sp>
    <dsp:sp modelId="{992A82CD-F6EB-4192-9127-B16C082BC5AF}">
      <dsp:nvSpPr>
        <dsp:cNvPr id="0" name=""/>
        <dsp:cNvSpPr/>
      </dsp:nvSpPr>
      <dsp:spPr>
        <a:xfrm>
          <a:off x="4353966" y="1100639"/>
          <a:ext cx="1547812" cy="1105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Arial"/>
            </a:rPr>
            <a:t>Avantages des deux</a:t>
          </a:r>
        </a:p>
      </dsp:txBody>
      <dsp:txXfrm>
        <a:off x="4386334" y="1133007"/>
        <a:ext cx="1483076" cy="1040377"/>
      </dsp:txXfrm>
    </dsp:sp>
    <dsp:sp modelId="{84EC5513-C0B5-46B0-AEEB-BDEBE51AE335}">
      <dsp:nvSpPr>
        <dsp:cNvPr id="0" name=""/>
        <dsp:cNvSpPr/>
      </dsp:nvSpPr>
      <dsp:spPr>
        <a:xfrm>
          <a:off x="4353966" y="2375771"/>
          <a:ext cx="1547812" cy="1105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/>
            <a:t>λ</a:t>
          </a:r>
          <a:r>
            <a:rPr lang="fr-FR" sz="1600" b="0" kern="1200">
              <a:latin typeface="Arial"/>
            </a:rPr>
            <a:t> </a:t>
          </a:r>
          <a:r>
            <a:rPr lang="fr-FR" sz="1600" b="0" kern="1200"/>
            <a:t>= 1</a:t>
          </a:r>
          <a:r>
            <a:rPr lang="fr-FR" sz="1600" b="0" kern="1200">
              <a:latin typeface="Arial"/>
            </a:rPr>
            <a:t> </a:t>
          </a:r>
          <a:endParaRPr lang="fr-FR" sz="1600" b="0" kern="1200"/>
        </a:p>
      </dsp:txBody>
      <dsp:txXfrm>
        <a:off x="4386334" y="2408139"/>
        <a:ext cx="1483076" cy="1040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FAE13-E6F6-4799-889E-07BF172208C6}">
      <dsp:nvSpPr>
        <dsp:cNvPr id="0" name=""/>
        <dsp:cNvSpPr/>
      </dsp:nvSpPr>
      <dsp:spPr>
        <a:xfrm>
          <a:off x="570978" y="21417"/>
          <a:ext cx="3430042" cy="3430042"/>
        </a:xfrm>
        <a:prstGeom prst="circularArrow">
          <a:avLst>
            <a:gd name="adj1" fmla="val 4668"/>
            <a:gd name="adj2" fmla="val 272909"/>
            <a:gd name="adj3" fmla="val 13127706"/>
            <a:gd name="adj4" fmla="val 17832260"/>
            <a:gd name="adj5" fmla="val 4847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98EFB2-D49D-445D-B9BA-29892F9EFBB5}">
      <dsp:nvSpPr>
        <dsp:cNvPr id="0" name=""/>
        <dsp:cNvSpPr/>
      </dsp:nvSpPr>
      <dsp:spPr>
        <a:xfrm>
          <a:off x="1232296" y="70335"/>
          <a:ext cx="2107406" cy="1053703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Création de modèle (attention portée au nombre de paramètres)</a:t>
          </a:r>
          <a:endParaRPr lang="en-US" sz="900" kern="1200"/>
        </a:p>
      </dsp:txBody>
      <dsp:txXfrm>
        <a:off x="1283734" y="121773"/>
        <a:ext cx="2004530" cy="950827"/>
      </dsp:txXfrm>
    </dsp:sp>
    <dsp:sp modelId="{BBB991AB-D4EE-4602-BF92-DDD8FF87EFDC}">
      <dsp:nvSpPr>
        <dsp:cNvPr id="0" name=""/>
        <dsp:cNvSpPr/>
      </dsp:nvSpPr>
      <dsp:spPr>
        <a:xfrm>
          <a:off x="2463909" y="1301948"/>
          <a:ext cx="2107406" cy="1053703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Hyperparamètres de base</a:t>
          </a:r>
          <a:r>
            <a:rPr lang="fr-FR" sz="900" kern="1200">
              <a:latin typeface="Arial"/>
            </a:rPr>
            <a:t> :</a:t>
          </a:r>
          <a:endParaRPr lang="en-US" sz="900" kern="1200"/>
        </a:p>
        <a:p>
          <a:pPr marL="57150" lvl="1" indent="-57150" algn="l" defTabSz="3111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700" kern="1200" err="1"/>
            <a:t>lr</a:t>
          </a:r>
          <a:r>
            <a:rPr lang="fr-FR" sz="700" kern="1200"/>
            <a:t>: 0.0001</a:t>
          </a:r>
          <a:endParaRPr lang="en-US" sz="700" kern="1200"/>
        </a:p>
        <a:p>
          <a:pPr marL="57150" lvl="1" indent="-57150" algn="l" defTabSz="3111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700" kern="1200" err="1"/>
            <a:t>batchsize</a:t>
          </a:r>
          <a:r>
            <a:rPr lang="fr-FR" sz="700" kern="1200"/>
            <a:t>: 8</a:t>
          </a:r>
          <a:endParaRPr lang="en-US" sz="700" kern="1200"/>
        </a:p>
        <a:p>
          <a:pPr marL="57150" lvl="1" indent="-57150" algn="l" defTabSz="3111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700" kern="1200"/>
            <a:t>Adam</a:t>
          </a:r>
          <a:endParaRPr lang="en-US" sz="700" kern="1200"/>
        </a:p>
        <a:p>
          <a:pPr marL="57150" lvl="1" indent="-57150" algn="l" defTabSz="311150">
            <a:lnSpc>
              <a:spcPct val="114999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700" kern="1200" err="1"/>
            <a:t>Decay</a:t>
          </a:r>
          <a:r>
            <a:rPr lang="fr-FR" sz="700" kern="1200"/>
            <a:t> </a:t>
          </a:r>
          <a:r>
            <a:rPr lang="fr-FR" sz="700" kern="1200">
              <a:latin typeface="Arial"/>
            </a:rPr>
            <a:t>toutes</a:t>
          </a:r>
          <a:r>
            <a:rPr lang="fr-FR" sz="700" kern="1200"/>
            <a:t> les 100 epochs sans amélioration</a:t>
          </a:r>
          <a:endParaRPr lang="en-US" sz="700" kern="1200"/>
        </a:p>
      </dsp:txBody>
      <dsp:txXfrm>
        <a:off x="2515347" y="1353386"/>
        <a:ext cx="2004530" cy="950827"/>
      </dsp:txXfrm>
    </dsp:sp>
    <dsp:sp modelId="{A537B461-CC38-4B0B-8014-5BB24093FF4B}">
      <dsp:nvSpPr>
        <dsp:cNvPr id="0" name=""/>
        <dsp:cNvSpPr/>
      </dsp:nvSpPr>
      <dsp:spPr>
        <a:xfrm>
          <a:off x="1232296" y="2533561"/>
          <a:ext cx="2107406" cy="1053703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114999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Sauvegarde de la </a:t>
          </a:r>
          <a:r>
            <a:rPr lang="fr-FR" sz="900" kern="1200" err="1"/>
            <a:t>loss</a:t>
          </a:r>
          <a:r>
            <a:rPr lang="fr-FR" sz="900" kern="1200"/>
            <a:t> et val loss </a:t>
          </a:r>
          <a:r>
            <a:rPr lang="fr-FR" sz="900" kern="1200">
              <a:latin typeface="Arial"/>
            </a:rPr>
            <a:t>&amp;</a:t>
          </a:r>
          <a:r>
            <a:rPr lang="fr-FR" sz="900" kern="1200"/>
            <a:t> évaluation du modèle</a:t>
          </a:r>
          <a:endParaRPr lang="en-US" sz="900" kern="1200"/>
        </a:p>
      </dsp:txBody>
      <dsp:txXfrm>
        <a:off x="1283734" y="2584999"/>
        <a:ext cx="2004530" cy="950827"/>
      </dsp:txXfrm>
    </dsp:sp>
    <dsp:sp modelId="{D60BD10B-8D5C-4797-92A9-1C96617F8A9D}">
      <dsp:nvSpPr>
        <dsp:cNvPr id="0" name=""/>
        <dsp:cNvSpPr/>
      </dsp:nvSpPr>
      <dsp:spPr>
        <a:xfrm>
          <a:off x="683" y="1301948"/>
          <a:ext cx="2107406" cy="1053703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114999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Changements de lr, batchsize et decay</a:t>
          </a:r>
        </a:p>
      </dsp:txBody>
      <dsp:txXfrm>
        <a:off x="52121" y="1353386"/>
        <a:ext cx="2004530" cy="95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20:12:5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24575,'2'17'0,"-2"-3"0,2-5 0,-2-1 0,0-1 0,0-1 0,0 0 0,0-2 0,0 4 0,0-1 0,0 2 0,0-3 0,0-2 0,0 13 0,0-10 0,0 10 0,0-13 0,0-1 0,0 1 0,0 0 0,0 2 0,-2 0 0,2 1 0,-4 1 0,4-2 0,-2 3 0,2-3 0,0 2 0,0-3 0,-2 1 0,1-3 0,0 1 0,1 2 0,0 1 0,0-1 0,0 0 0,0 0 0,-2-2 0,2 4 0,-2-1 0,2 1 0,0-1 0,0-1 0,0-3 0,0 1 0,0 2 0,0-1 0,0 3 0,-2-2 0,1 2 0,-1 1 0,1-1 0,0 1 0,-1-3 0,0 2 0,2-1 0,-2 1 0,2 1 0,0-1 0,-2 3 0,1-4 0,-1 3 0,0-3 0,2-1 0,-2 0 0,2-2 0,0 0 0,0 2 0,0-2 0,0 2 0,0 0 0,0 0 0,0 1 0,0 1 0,-2-4 0,2 2 0,-2 2 0,2-3 0,0 4 0,0-5 0,6-2 0,-1-1 0,6-3 0,-4 2 0,1-2 0,-4 2 0,2 0 0,-2 0 0,2-2 0,0 2 0,5-2 0,-2 0 0,2 1 0,-3-1 0,1 1 0,-3 0 0,0-1 0,-2 0 0,2 2 0,0-2 0,3 2 0,-1 0 0,1-2 0,-3 2 0,2-2 0,-3 2 0,3 0 0,-2 0 0,1 0 0,0 0 0,-2 0 0,3 0 0,-4 0 0,4 2 0,-3-2 0,3 2 0,-2-2 0,2 2 0,3-1 0,-2 2 0,2-2 0,3 3 0,-2-4 0,4 3 0,-2-1 0,-1-2 0,-1 2 0,-1-2 0,-1 2 0,2-1 0,2 1 0,-1-2 0,1 0 0,0 0 0,0 0 0,-1 0 0,-1 0 0,-2 0 0,-1 0 0,-3 0 0,0 0 0,0 0 0,1 0 0,1 0 0,1 0 0,-1 0 0,3 0 0,-4 0 0,3 0 0,-3 0 0,-1 0 0,2 0 0,-1 0 0,1 0 0,0 0 0,1 0 0,2 0 0,-2 0 0,2 0 0,-5 0 0,0 0 0,-2 0 0,0 0 0,0 0 0,0 0 0,1 0 0,2 0 0,-1-2 0,0 1 0,-2 0 0,0 1 0,0 0 0,2-2 0,-2 1 0,0-2 0,0 0 0,-2 1 0,4-7 0,-1 5 0,1-8 0,-2 7 0,0-3 0,-2 4 0,2-2 0,-2 0 0,0-1 0,0-1 0,0-1 0,1-2 0,1 2 0,-2-2 0,0 1 0,-2-2 0,2-2 0,-1 3 0,1-2 0,-2 4 0,0-2 0,0 4 0,0-1 0,0 4 0,0-4 0,0-1 0,-2 0 0,1-2 0,-2 2 0,2 1 0,-1-1 0,0 3 0,2-2 0,-2 3 0,1-1 0,0 0 0,-1 0 0,0-3 0,2 1 0,-2 1 0,2-1 0,0 2 0,0-3 0,0 0 0,0 1 0,0-1 0,0 1 0,0 1 0,0 1 0,0 2 0,0 0 0,0 1 0,0-1 0,0 0 0,-2 0 0,2 0 0,-2-2 0,0 1 0,2-3 0,-4 6 0,4-4 0,-2 4 0,2-2 0,-1 0 0,0 0 0,-2 0 0,2 0 0,-1 0 0,2 0 0,0-2 0,0 2 0,0-4 0,0 4 0,0-2 0,-1 2 0,0-4 0,-1 3 0,2-3 0,-6 8 0,3-1 0,-7 3 0,1-2 0,2 0 0,-6 0 0,4 0 0,-3 0 0,-1 0 0,2 0 0,-6 0 0,0 0 0,0 0 0,3 0 0,1-2 0,4 1 0,-2-1 0,2 2 0,1 0 0,1 0 0,1 0 0,0 0 0,0 0 0,-3 0 0,3 0 0,-5 2 0,4-1 0,-4 1 0,3-2 0,1 0 0,-1 0 0,2 0 0,-3 0 0,1 0 0,-3 0 0,2 0 0,-5 0 0,3 0 0,2 0 0,-2 0 0,7 0 0,-2 0 0,0 0 0,-3 0 0,-2 0 0,-6 0 0,3-2 0,-3 1 0,3-1 0,3 2 0,2 0 0,1 0 0,4 0 0,-2 0 0,2 0 0,-2 0 0,1 0 0,-3 0 0,4 0 0,-2 0 0,0 0 0,1 0 0,0 0 0,1 0 0,0 0 0,0 0 0,-5 0 0,4 0 0,-5 0 0,6 0 0,-2 0 0,2 0 0,-2 0 0,1 0 0,-1 0 0,2 0 0,0 0 0,0 0 0,1 0 0,-1 0 0,0 0 0,0 0 0,-2 0 0,1 0 0,-5 0 0,5 0 0,-2 0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20:12:5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12 24575,'20'0'0,"10"-2"0,-13 1 0,19-4 0,-8 4 0,-1-1 0,-8 2 0,-7 0 0,1 0 0,-4 0 0,4 0 0,-4 0 0,2 0 0,-3 0 0,3 0 0,3 0 0,3 0 0,3 0 0,-3 0 0,2 0 0,-5 2 0,0-2 0,-3 4 0,0-1 0,0-1 0,8 2 0,-1-1 0,11 0 0,-8 1 0,4-3 0,-8 1 0,0-2 0,-6 0 0,0 2 0,-3-2 0,3 4 0,3-1 0,1 1 0,4 1 0,-7-2 0,6 1 0,-6-3 0,4 1 0,-4-2 0,1 2 0,-2-2 0,3 4 0,-3-3 0,3 1 0,-3 0 0,3-1 0,-3 1 0,0-2 0,-3 0 0,3 0 0,-2 0 0,2 0 0,-2 0 0,-7 11 0,-1 1 0,-4 13 0,-1-5 0,3 0 0,-3-3 0,3-4 0,-3 4 0,1 0 0,1 0 0,-1 2 0,3-2 0,-2 0 0,2-1 0,-2-5 0,2 3 0,0-3 0,0 3 0,0-3 0,0 0 0,0-5 0,0 2 0,-2-3 0,2 1 0,-4 2 0,3 1 0,-7 38 0,5-27 0,-4 27 0,4-38 0,2 4 0,-3-4 0,4 2 0,-4-1 0,3 0 0,-1 5 0,2 0 0,0 2 0,0-1 0,0-4 0,0-4 0,0-2 0,-4 0 0,-8-3 0,1 1 0,-10-4 0,3 0 0,-2 0 0,0 0 0,1 0 0,2 0 0,-3-2 0,3 1 0,-2-1 0,-1 2 0,0 0 0,-5-3 0,1 3 0,-2-5 0,3 5 0,0-5 0,4 5 0,-4-5 0,5 4 0,-3-1 0,3 0 0,-1 1 0,-1-1 0,-6 2 0,5 0 0,-4-2 0,5 1 0,3-1 0,3 2 0,3 0 0,4 0 0,-1 0 0,0 0 0,-4 0 0,-7-2 0,-2 1 0,-8-1 0,2 0 0,-2 1 0,2-1 0,9 0 0,4 1 0,6-1 0,-1 2 0,2-1 0,-4 0 0,5 0 0,-1 1 0,1 0 0,3 0 0,-1 0 0,0 0 0,1-27 0,2 9 0,3-22 0,1 13 0,2 1 0,2 6 0,-2 0 0,0 9 0,-1 0 0,-2 0 0,1 2 0,1-4 0,-2 1 0,5-1 0,-2-1 0,1 2 0,1-1 0,0 2 0,2-3 0,-2 0 0,0 0 0,-3-2 0,1 1 0,-2-1 0,0 5 0,0-3 0,-1 5 0,2 0 0,-3 1 0,2-1 0,0 0 0,1-2 0,-2 1 0,2 0 0,-3 0 0,1 3 0,-4 1 0,1 2 0,0 0 0,-1 0 0,1 0 0,0 0 0,-3-2 0,3 2 0,-5 0 0,6 0 0,-2 2 0,0-2 0,2 0 0,-2-2 0,2 2 0,-1-2 0,0 4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20:13:0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24575,'-2'31'0,"2"-1"0,-4-15 0,1 1 0,1-5 0,-2 0 0,1 0 0,-1-2 0,1 0 0,-1-1 0,2-2 0,0 3 0,-2-1 0,3 3 0,-1-2 0,2 2 0,-2 0 0,2-2 0,-4 4 0,3-2 0,-3 3 0,4-3 0,-2 0 0,2-4 0,0-1 0,-2 0 0,1-2 0,-1 4 0,2 1 0,0 0 0,0 0 0,0 1 0,0-3 0,-2 4 0,2-5 0,-2 2 0,2-1 0,0 1 0,0 0 0,0 1 0,0 2 0,-2-2 0,2 4 0,-2-4 0,-1 7 0,3-4 0,-2 7 0,2-5 0,0 5 0,0-4 0,0-1 0,0-6 0,35-4 0,-18-2 0,29-4 0,-26 1 0,2-3 0,-1 3 0,4-3 0,-7 3 0,4-3 0,-8 3 0,0-1 0,-3 2 0,2 0 0,-1 0 0,7 0 0,-4 0 0,6 0 0,0 0 0,2 0 0,-3 0 0,2 0 0,-7 0 0,4 0 0,-7 0 0,-2 0 0,-1 2 0,4-2 0,2 4 0,2-3 0,5 1 0,-4-2 0,1 0 0,-7 0 0,-1 0 0,-5 0 0,3 0 0,-1 2 0,3-2 0,0 2 0,3-2 0,0 0 0,0 0 0,-1 0 0,-1 0 0,1 0 0,-6 0 0,3 0 0,-3 0 0,1 0 0,1 0 0,-1 0 0,0 0 0,3 0 0,-2 0 0,5 0 0,-5 0 0,4 0 0,-6 0 0,3 0 0,-6 0 0,2 0 0,-2-2 0,0 0 0,-2-2 0,2-2 0,-2 2 0,2-6 0,1-2 0,-1-6 0,-1-1 0,-1-1 0,0 5 0,-1 2 0,1 6 0,-2 1 0,1 1 0,0-2 0,1-2 0,-2 1 0,2-1 0,-2-2 0,2 0 0,0-3 0,-1 0 0,1 1 0,-2-4 0,0 5 0,0-1 0,0 4 0,0 1 0,0-1 0,0-2 0,-2 0 0,1-3 0,-3 2 0,4 4 0,-2 2 0,2 0 0,-2 1 0,2-1 0,-2-2 0,2 1 0,-2-2 0,2 1 0,-2 4 0,2-2 0,0 2 0,0 0 0,-2 0 0,2-2 0,-2 1 0,2-1 0,0 2 0,-2 0 0,2 1 0,-2-1 0,2 0 0,0 0 0,0-2 0,0-1 0,-2 1 0,2 0 0,-2 2 0,0 0 0,2 0 0,-4 0 0,0 2 0,0-2 0,-2 4 0,2-2 0,-2 2 0,1-2 0,-3 2 0,2-2 0,-3 2 0,-2 0 0,-3 0 0,0 0 0,-5 0 0,2 0 0,-3-2 0,3 2 0,1-3 0,2 3 0,-5-2 0,-2 1 0,-2-1 0,0 2 0,6 0 0,1 0 0,4 0 0,1 0 0,3 0 0,-6 0 0,2 0 0,-4 0 0,2 0 0,0 0 0,1 0 0,-1 0 0,0 0 0,0 0 0,0-2 0,1 2 0,-4-3 0,0 3 0,-3 0 0,3 0 0,1 0 0,5 0 0,-3 0 0,3 0 0,-1 0 0,2 0 0,1 0 0,2 0 0,1 0 0,3 0 0,-1 0 0,-2-1 0,1 0 0,-3-1 0,2 2 0,-3 0 0,3 0 0,0 0 0,2 0 0,0 0 0,0 0 0,0 0 0,0 0 0,-2 0 0,0 0 0,-5 2 0,4-1 0,-4 1 0,5-2 0,-1 1 0,1 0 0,1 1 0,2-1 0,-2 0 0,0 0 0,1-1 0,0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20:13:12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18 24575,'3'10'0,"-2"3"0,1-2 0,-1 3 0,1 2 0,-2-1 0,0-1 0,0-4 0,0-1 0,0-3 0,0 2 0,0-3 0,0 5 0,0-1 0,0 5 0,0 2 0,2-4 0,-2 2 0,2-6 0,-2-1 0,0 1 0,0-2 0,-2 3 0,2 4 0,-4 2 0,1 4 0,0-4 0,-1 1 0,4-7 0,-3 4 0,1-2 0,2 3 0,-4 2 0,3 1 0,-1 3 0,2-5 0,2-2 0,-2-6 0,4 1 0,-3-4 0,2 2 0,-2 0 0,0 0 0,1 1 0,-2-1 0,2-3 0,0 1 0,-2 0 0,2 2 0,-2 1 0,0 1 0,0 0 0,0-1 0,2-1 0,-2-2 0,2 0 0,-2 2 0,0-2 0,0 2 0,0 2 0,0-3 0,0 3 0,0-2 0,0-1 0,0 1 0,4-4 0,-2-1 0,9-3 0,-2 0 0,7-3 0,1 2 0,0-1 0,5 1 0,-4 1 0,2-1 0,-6 3 0,-1 0 0,-2 0 0,6 0 0,0 0 0,2 0 0,7 0 0,1 3 0,6-3 0,-3 5 0,0-4 0,-7 1 0,2 0 0,-9-1 0,2 3 0,-6-3 0,4 3 0,1-4 0,0 3 0,2-3 0,-5 0 0,3-2 0,-6 1 0,2-3 0,-2 3 0,6-1 0,-3 0 0,5 2 0,-2-2 0,6 2 0,-3 0 0,2 0 0,1 0 0,-3 0 0,3 0 0,-4 0 0,-2 0 0,0 0 0,-6 0 0,-2 0 0,-1-2 0,-2 1 0,1-1 0,-1 2 0,-3 0 0,1 0 0,-2-1 0,0-11 0,-2 3 0,0-9 0,-2 1 0,-1-4 0,0-8 0,-2 2 0,5 0 0,-3-1 0,3 3 0,0-1 0,0 4 0,2 4 0,-1 2 0,1 2 0,-2 0 0,0 3 0,0 0 0,0 5 0,0 0 0,0 2 0,0 0 0,-2-2 0,0-3 0,-3 0 0,3-2 0,-2 0 0,1 2 0,1-2 0,-2 5 0,4 0 0,-2 2 0,2-2 0,-2 1 0,2-3 0,-4 2 0,4-3 0,-4 1 0,3 1 0,-1 1 0,1 2 0,-2 2 0,-1-1 0,1 0 0,-3-1 0,3 0 0,-3 2 0,6-2 0,-4 2 0,2-2 0,0-2 0,-1 2 0,2-4 0,-2 3 0,2-1 0,-1-5 0,1 8 0,-26-2 0,10 9 0,-14 1 0,15-1 0,4-3 0,1 1 0,2-2 0,1 0 0,3 1 0,-3 0 0,2 1 0,-1-2 0,1 0 0,0 0 0,-2 0 0,-1 0 0,-7 0 0,1 0 0,-2 0 0,1 0 0,6 0 0,0 0 0,5 0 0,-1 0 0,2 0 0,-2-2 0,-5 1 0,-1-3 0,-5 4 0,1-2 0,-1-1 0,0 3 0,-2-2 0,5 2 0,-1-2 0,2 1 0,4-1 0,-2 0 0,0 2 0,-3-4 0,0 3 0,-5-3 0,2 3 0,0-1 0,0 2 0,6-2 0,2 2 0,3-2 0,2 2 0,-4 0 0,-2-2 0,-3-1 0,-4-1 0,3 1 0,0 1 0,3 2 0,2 0 0,1 0 0,-3 0 0,-1 0 0,-1-2 0,1 1 0,3-1 0,3 2 0,2 0 0,1 0 0,-3 0 0,1 0 0,-1 0 0,2 0 0,2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604.00494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cbi.nlm.nih.gov/pmc/articles/PMC7066212/#B24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313864b49_1_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313864b49_1_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98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313864b49_1_5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313864b49_1_5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Unet</a:t>
            </a:r>
            <a:r>
              <a:rPr lang="fr-FR"/>
              <a:t> car performant pour des petits échantillons,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5323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313864b49_1_5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313864b49_1_5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Normalisée car sinon le background emporte sur le reste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3544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313864b49_1_5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313864b49_1_5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Normalisée car sinon le background emporte sur le reste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4531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313864b49_1_5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313864b49_1_5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394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313864b49_1_5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313864b49_1_5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38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313864b49_1_5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313864b49_1_5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780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313864b49_1_5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313864b49_1_5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102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313864b49_1_5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313864b49_1_5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51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313864b49_1_5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313864b49_1_5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872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d313864b49_1_5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d313864b49_1_5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313864b4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313864b4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313741446_0_1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313741446_0_1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buNone/>
            </a:pPr>
            <a:r>
              <a:rPr lang="fr-CA"/>
              <a:t>[1] Chen H., Zheng Y., Park J.-H., Heng P.-A., Zhou S.K. Apprentissage profond régularisé multi-domaines itératif pour la détection et la segmentation de structures anatomiques à partir d’images échographiques; Actes de l’informatique d’imagerie médicale et de l’intervention assistée par ordinateur – MICCAI 2016; Athènes, Grèce. 17-21 octobre 2016; p. 487 à 495.</a:t>
            </a:r>
            <a:endParaRPr lang="en-US"/>
          </a:p>
          <a:p>
            <a:pPr indent="-317500">
              <a:buNone/>
            </a:pPr>
            <a:r>
              <a:rPr lang="fr-CA"/>
              <a:t>[2]- </a:t>
            </a:r>
            <a:r>
              <a:rPr lang="fr-CA" err="1"/>
              <a:t>Tran</a:t>
            </a:r>
            <a:r>
              <a:rPr lang="fr-CA"/>
              <a:t> PV. Un réseau neuronal entièrement convolutif pour la segmentation cardiaque en IRM à axe court . </a:t>
            </a:r>
            <a:r>
              <a:rPr lang="fr-CA" err="1"/>
              <a:t>arxiv</a:t>
            </a:r>
            <a:r>
              <a:rPr lang="fr-CA"/>
              <a:t> (2016) abs/1604.00494. Disponible en ligne sur : </a:t>
            </a:r>
            <a:r>
              <a:rPr lang="fr-CA">
                <a:hlinkClick r:id="rId3"/>
              </a:rPr>
              <a:t>http://arxiv.org/abs/1604.00494</a:t>
            </a:r>
            <a:r>
              <a:rPr lang="fr-CA"/>
              <a:t> (consulté le 1er septembre 2019). [ </a:t>
            </a:r>
            <a:r>
              <a:rPr lang="fr-CA">
                <a:hlinkClick r:id="rId4"/>
              </a:rPr>
              <a:t>Liste de références</a:t>
            </a:r>
            <a:r>
              <a:rPr lang="fr-CA"/>
              <a:t> ]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buNone/>
            </a:pPr>
            <a:r>
              <a:rPr lang="fr-CA"/>
              <a:t>[3]- Chen M, Fang L, Liu H. FR-NET: focal </a:t>
            </a:r>
            <a:r>
              <a:rPr lang="fr-CA" err="1"/>
              <a:t>Loss</a:t>
            </a:r>
            <a:r>
              <a:rPr lang="fr-CA"/>
              <a:t> </a:t>
            </a:r>
            <a:r>
              <a:rPr lang="fr-CA" err="1"/>
              <a:t>constrained</a:t>
            </a:r>
            <a:r>
              <a:rPr lang="fr-CA"/>
              <a:t> </a:t>
            </a:r>
            <a:r>
              <a:rPr lang="fr-CA" err="1"/>
              <a:t>deep</a:t>
            </a:r>
            <a:r>
              <a:rPr lang="fr-CA"/>
              <a:t> </a:t>
            </a:r>
            <a:r>
              <a:rPr lang="fr-CA" err="1"/>
              <a:t>residual</a:t>
            </a:r>
            <a:r>
              <a:rPr lang="fr-CA"/>
              <a:t> networks for segmentation of </a:t>
            </a:r>
            <a:r>
              <a:rPr lang="fr-CA" err="1"/>
              <a:t>cardiac</a:t>
            </a:r>
            <a:r>
              <a:rPr lang="fr-CA"/>
              <a:t> MRI. In: 16th IEEE International Symposium on </a:t>
            </a:r>
            <a:r>
              <a:rPr lang="fr-CA" err="1"/>
              <a:t>Biomedical</a:t>
            </a:r>
            <a:r>
              <a:rPr lang="fr-CA"/>
              <a:t> Imaging, ISBI, 2019. Venice: IEEE; (2019). p. 764–7</a:t>
            </a:r>
            <a:endParaRPr lang="en-US"/>
          </a:p>
          <a:p>
            <a:pPr indent="-317500">
              <a:buNone/>
            </a:pPr>
            <a:r>
              <a:rPr lang="fr-CA"/>
              <a:t>[4]- </a:t>
            </a:r>
            <a:r>
              <a:rPr lang="fr-CA" err="1"/>
              <a:t>DenseNets</a:t>
            </a:r>
            <a:r>
              <a:rPr lang="fr-CA"/>
              <a:t> résiduels multi-échelles entièrement convolutifs pour la segmentation cardiaque et le diagnostic cardiaque automatisé à l'aide d'un ensemble de </a:t>
            </a:r>
            <a:r>
              <a:rPr lang="fr-CA" err="1"/>
              <a:t>classificateurs.Khened</a:t>
            </a:r>
            <a:r>
              <a:rPr lang="fr-CA"/>
              <a:t> M, </a:t>
            </a:r>
            <a:r>
              <a:rPr lang="fr-CA" err="1"/>
              <a:t>Kollerathu</a:t>
            </a:r>
            <a:r>
              <a:rPr lang="fr-CA"/>
              <a:t> VA, </a:t>
            </a:r>
            <a:r>
              <a:rPr lang="fr-CA" err="1"/>
              <a:t>Krishnamurthi</a:t>
            </a:r>
            <a:r>
              <a:rPr lang="fr-CA"/>
              <a:t> G</a:t>
            </a:r>
            <a:endParaRPr lang="en-US"/>
          </a:p>
          <a:p>
            <a:pPr indent="-317500">
              <a:buNone/>
            </a:pPr>
            <a:r>
              <a:rPr lang="fr-CA"/>
              <a:t>Avec Image Anal. janvier 2019 ; 51 () : 21-45.</a:t>
            </a:r>
            <a:endParaRPr lang="en-US"/>
          </a:p>
          <a:p>
            <a:pPr indent="-31750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313864b49_1_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313864b49_1_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buNone/>
            </a:pPr>
            <a:r>
              <a:rPr lang="fr-CA"/>
              <a:t>[5]- V. </a:t>
            </a:r>
            <a:r>
              <a:rPr lang="fr-CA" err="1"/>
              <a:t>Zyuzin</a:t>
            </a:r>
            <a:r>
              <a:rPr lang="fr-CA"/>
              <a:t> and T. </a:t>
            </a:r>
            <a:r>
              <a:rPr lang="fr-CA" err="1"/>
              <a:t>Chumarnaya</a:t>
            </a:r>
            <a:r>
              <a:rPr lang="fr-CA"/>
              <a:t>, "</a:t>
            </a:r>
            <a:r>
              <a:rPr lang="fr-CA" err="1"/>
              <a:t>Comparison</a:t>
            </a:r>
            <a:r>
              <a:rPr lang="fr-CA"/>
              <a:t> of </a:t>
            </a:r>
            <a:r>
              <a:rPr lang="fr-CA" err="1"/>
              <a:t>Unet</a:t>
            </a:r>
            <a:r>
              <a:rPr lang="fr-CA"/>
              <a:t> architectures for segmentation of the </a:t>
            </a:r>
            <a:r>
              <a:rPr lang="fr-CA" err="1"/>
              <a:t>left</a:t>
            </a:r>
            <a:r>
              <a:rPr lang="fr-CA"/>
              <a:t> </a:t>
            </a:r>
            <a:r>
              <a:rPr lang="fr-CA" err="1"/>
              <a:t>ventricle</a:t>
            </a:r>
            <a:r>
              <a:rPr lang="fr-CA"/>
              <a:t> </a:t>
            </a:r>
            <a:r>
              <a:rPr lang="fr-CA" err="1"/>
              <a:t>endocardial</a:t>
            </a:r>
            <a:r>
              <a:rPr lang="fr-CA"/>
              <a:t> border on </a:t>
            </a:r>
            <a:r>
              <a:rPr lang="fr-CA" err="1"/>
              <a:t>two-dimensional</a:t>
            </a:r>
            <a:r>
              <a:rPr lang="fr-CA"/>
              <a:t> </a:t>
            </a:r>
            <a:r>
              <a:rPr lang="fr-CA" err="1"/>
              <a:t>ultrasound</a:t>
            </a:r>
            <a:r>
              <a:rPr lang="fr-CA"/>
              <a:t> images," </a:t>
            </a:r>
            <a:r>
              <a:rPr lang="fr-CA" i="1"/>
              <a:t>2019 </a:t>
            </a:r>
            <a:r>
              <a:rPr lang="fr-CA" i="1" err="1"/>
              <a:t>Ural</a:t>
            </a:r>
            <a:r>
              <a:rPr lang="fr-CA" i="1"/>
              <a:t> Symposium on </a:t>
            </a:r>
            <a:r>
              <a:rPr lang="fr-CA" i="1" err="1"/>
              <a:t>Biomedical</a:t>
            </a:r>
            <a:r>
              <a:rPr lang="fr-CA" i="1"/>
              <a:t> Engineering, </a:t>
            </a:r>
            <a:r>
              <a:rPr lang="fr-CA" i="1" err="1"/>
              <a:t>Radioelectronics</a:t>
            </a:r>
            <a:r>
              <a:rPr lang="fr-CA" i="1"/>
              <a:t> and Information </a:t>
            </a:r>
            <a:r>
              <a:rPr lang="fr-CA" i="1" err="1"/>
              <a:t>Technology</a:t>
            </a:r>
            <a:r>
              <a:rPr lang="fr-CA" i="1"/>
              <a:t> (USBEREIT)</a:t>
            </a:r>
            <a:r>
              <a:rPr lang="fr-CA"/>
              <a:t>, 2019, pp. 110-113, </a:t>
            </a:r>
            <a:r>
              <a:rPr lang="fr-CA" err="1"/>
              <a:t>doi</a:t>
            </a:r>
            <a:r>
              <a:rPr lang="fr-CA"/>
              <a:t>: 10.1109/USBEREIT.2019.8736616.</a:t>
            </a:r>
            <a:endParaRPr lang="en-US"/>
          </a:p>
          <a:p>
            <a:pPr indent="-317500">
              <a:buNone/>
            </a:pPr>
            <a:r>
              <a:rPr lang="fr-CA"/>
              <a:t>[6]- D. </a:t>
            </a:r>
            <a:r>
              <a:rPr lang="fr-CA" err="1"/>
              <a:t>Jha</a:t>
            </a:r>
            <a:r>
              <a:rPr lang="fr-CA"/>
              <a:t>, M. A. </a:t>
            </a:r>
            <a:r>
              <a:rPr lang="fr-CA" err="1"/>
              <a:t>Riegler</a:t>
            </a:r>
            <a:r>
              <a:rPr lang="fr-CA"/>
              <a:t>, D. Johansen, P. </a:t>
            </a:r>
            <a:r>
              <a:rPr lang="fr-CA" err="1"/>
              <a:t>Halvorsen</a:t>
            </a:r>
            <a:r>
              <a:rPr lang="fr-CA"/>
              <a:t> et H. D. Johansen, « </a:t>
            </a:r>
            <a:r>
              <a:rPr lang="fr-CA" err="1"/>
              <a:t>DoubleU</a:t>
            </a:r>
            <a:r>
              <a:rPr lang="fr-CA"/>
              <a:t>-Net: A </a:t>
            </a:r>
            <a:r>
              <a:rPr lang="fr-CA" err="1"/>
              <a:t>Deep</a:t>
            </a:r>
            <a:r>
              <a:rPr lang="fr-CA"/>
              <a:t> </a:t>
            </a:r>
            <a:r>
              <a:rPr lang="fr-CA" err="1"/>
              <a:t>Convolutional</a:t>
            </a:r>
            <a:r>
              <a:rPr lang="fr-CA"/>
              <a:t> Neural Network for </a:t>
            </a:r>
            <a:r>
              <a:rPr lang="fr-CA" err="1"/>
              <a:t>Medical</a:t>
            </a:r>
            <a:r>
              <a:rPr lang="fr-CA"/>
              <a:t> Image Segmentation », </a:t>
            </a:r>
            <a:r>
              <a:rPr lang="fr-CA" i="1"/>
              <a:t>2020 IEEE 33rd International Symposium on Computer-</a:t>
            </a:r>
            <a:r>
              <a:rPr lang="fr-CA" i="1" err="1"/>
              <a:t>Based</a:t>
            </a:r>
            <a:r>
              <a:rPr lang="fr-CA" i="1"/>
              <a:t> </a:t>
            </a:r>
            <a:r>
              <a:rPr lang="fr-CA" i="1" err="1"/>
              <a:t>Medical</a:t>
            </a:r>
            <a:r>
              <a:rPr lang="fr-CA" i="1"/>
              <a:t> </a:t>
            </a:r>
            <a:r>
              <a:rPr lang="fr-CA" i="1" err="1"/>
              <a:t>Systems</a:t>
            </a:r>
            <a:r>
              <a:rPr lang="fr-CA" i="1"/>
              <a:t> (CBMS),</a:t>
            </a:r>
            <a:r>
              <a:rPr lang="fr-CA"/>
              <a:t>2020, pp. 558-564, </a:t>
            </a:r>
            <a:r>
              <a:rPr lang="fr-CA" err="1"/>
              <a:t>doi</a:t>
            </a:r>
            <a:r>
              <a:rPr lang="fr-CA"/>
              <a:t>: 10.1109/CBMS49503.2020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132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/>
              <a:t>Créé une architecture de modèles </a:t>
            </a:r>
            <a:r>
              <a:rPr lang="fr-FR" err="1"/>
              <a:t>qu</a:t>
            </a:r>
            <a:r>
              <a:rPr lang="fr-FR"/>
              <a:t> on appelle le double attention </a:t>
            </a:r>
            <a:r>
              <a:rPr lang="fr-FR" err="1"/>
              <a:t>Unet</a:t>
            </a:r>
            <a:endParaRPr lang="fr-FR"/>
          </a:p>
          <a:p>
            <a:pPr marL="158750" indent="0">
              <a:buNone/>
            </a:pPr>
            <a:r>
              <a:rPr lang="fr-FR"/>
              <a:t>Qui est la dérivé de 2 architectures que l'on a </a:t>
            </a:r>
            <a:r>
              <a:rPr lang="fr-FR" err="1"/>
              <a:t>etudié</a:t>
            </a:r>
            <a:r>
              <a:rPr lang="fr-FR"/>
              <a:t> et dont on va parler plus tard. </a:t>
            </a:r>
          </a:p>
          <a:p>
            <a:pPr marL="158750" indent="0">
              <a:buNone/>
            </a:pPr>
            <a:r>
              <a:rPr lang="fr-FR"/>
              <a:t>Ce sont le double </a:t>
            </a:r>
            <a:r>
              <a:rPr lang="fr-FR" err="1"/>
              <a:t>Unet</a:t>
            </a:r>
            <a:r>
              <a:rPr lang="fr-FR"/>
              <a:t> et le Attention </a:t>
            </a:r>
            <a:r>
              <a:rPr lang="fr-FR" err="1"/>
              <a:t>Unet</a:t>
            </a:r>
            <a:r>
              <a:rPr lang="fr-FR"/>
              <a:t>.</a:t>
            </a:r>
          </a:p>
          <a:p>
            <a:pPr marL="158750" indent="0">
              <a:buNone/>
            </a:pPr>
            <a:r>
              <a:rPr lang="fr-FR"/>
              <a:t>C'est le modèle qui a le mieux marché pour nous et qu'on a soumis pour le challenge</a:t>
            </a:r>
          </a:p>
        </p:txBody>
      </p:sp>
    </p:spTree>
    <p:extLst>
      <p:ext uri="{BB962C8B-B14F-4D97-AF65-F5344CB8AC3E}">
        <p14:creationId xmlns:p14="http://schemas.microsoft.com/office/powerpoint/2010/main" val="21349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4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/>
          <p:nvPr/>
        </p:nvSpPr>
        <p:spPr>
          <a:xfrm>
            <a:off x="-861625" y="-13516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744650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617962" y="43267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7"/>
          <p:cNvGrpSpPr/>
          <p:nvPr/>
        </p:nvGrpSpPr>
        <p:grpSpPr>
          <a:xfrm rot="10800000">
            <a:off x="2574011" y="3989325"/>
            <a:ext cx="3995951" cy="564600"/>
            <a:chOff x="1524913" y="922950"/>
            <a:chExt cx="6094175" cy="564600"/>
          </a:xfrm>
        </p:grpSpPr>
        <p:cxnSp>
          <p:nvCxnSpPr>
            <p:cNvPr id="43" name="Google Shape;43;p7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" name="Google Shape;45;p7"/>
          <p:cNvGrpSpPr/>
          <p:nvPr/>
        </p:nvGrpSpPr>
        <p:grpSpPr>
          <a:xfrm>
            <a:off x="2574011" y="589575"/>
            <a:ext cx="3995951" cy="564600"/>
            <a:chOff x="1524913" y="922950"/>
            <a:chExt cx="6094175" cy="564600"/>
          </a:xfrm>
        </p:grpSpPr>
        <p:cxnSp>
          <p:nvCxnSpPr>
            <p:cNvPr id="46" name="Google Shape;46;p7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" name="Google Shape;48;p7"/>
          <p:cNvSpPr/>
          <p:nvPr/>
        </p:nvSpPr>
        <p:spPr>
          <a:xfrm>
            <a:off x="7988313" y="-11625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91450" y="1307100"/>
            <a:ext cx="7361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3685200" y="-13443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685200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95938" y="1474613"/>
            <a:ext cx="38982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95950" y="3096788"/>
            <a:ext cx="38982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27725" y="-64895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-1206000" y="13821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8430450" y="36025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5227500" y="1732825"/>
            <a:ext cx="2778900" cy="19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96913"/>
            <a:ext cx="6576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1284000" y="3096235"/>
            <a:ext cx="65760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4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/>
          <p:nvPr/>
        </p:nvSpPr>
        <p:spPr>
          <a:xfrm>
            <a:off x="-861625" y="-13516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744650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3798925" y="3022044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3798925" y="1589556"/>
            <a:ext cx="47841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7744650" y="36025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-617962" y="13275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7988313" y="13275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2"/>
          </p:nvPr>
        </p:nvSpPr>
        <p:spPr>
          <a:xfrm>
            <a:off x="1101175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3"/>
          </p:nvPr>
        </p:nvSpPr>
        <p:spPr>
          <a:xfrm>
            <a:off x="3578947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4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5"/>
          </p:nvPr>
        </p:nvSpPr>
        <p:spPr>
          <a:xfrm>
            <a:off x="1101175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6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7"/>
          </p:nvPr>
        </p:nvSpPr>
        <p:spPr>
          <a:xfrm>
            <a:off x="3578947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8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9"/>
          </p:nvPr>
        </p:nvSpPr>
        <p:spPr>
          <a:xfrm>
            <a:off x="6056725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3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14"/>
          </p:nvPr>
        </p:nvSpPr>
        <p:spPr>
          <a:xfrm>
            <a:off x="6056725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5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-1096898" y="3853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8428278" y="280016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2" hasCustomPrompt="1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1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8260402" y="6299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-1086925" y="-115667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6265625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427700"/>
            <a:ext cx="565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720000" y="2214000"/>
            <a:ext cx="5163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2" hasCustomPrompt="1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1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8260402" y="6299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-825000" y="-58675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7907150" y="356027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-1164300" y="27979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8576400" y="2285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-916400" y="446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8283777" y="35281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0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1217588" y="1862925"/>
            <a:ext cx="270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6897300" y="-1337100"/>
            <a:ext cx="1608055" cy="1919299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-977400" y="304800"/>
            <a:ext cx="1608055" cy="2126429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8496225" y="2717475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/>
          <p:nvPr/>
        </p:nvSpPr>
        <p:spPr>
          <a:xfrm>
            <a:off x="665802" y="4558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6812003" y="-107485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-617962" y="13275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7988313" y="13275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655702" y="-15196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6583403" y="456394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11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title" idx="2"/>
          </p:nvPr>
        </p:nvSpPr>
        <p:spPr>
          <a:xfrm>
            <a:off x="2334825" y="15331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subTitle" idx="1"/>
          </p:nvPr>
        </p:nvSpPr>
        <p:spPr>
          <a:xfrm>
            <a:off x="2334825" y="20268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title" idx="3"/>
          </p:nvPr>
        </p:nvSpPr>
        <p:spPr>
          <a:xfrm>
            <a:off x="5900425" y="15331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4"/>
          </p:nvPr>
        </p:nvSpPr>
        <p:spPr>
          <a:xfrm>
            <a:off x="5900475" y="20268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 idx="5"/>
          </p:nvPr>
        </p:nvSpPr>
        <p:spPr>
          <a:xfrm>
            <a:off x="2334825" y="29665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6"/>
          </p:nvPr>
        </p:nvSpPr>
        <p:spPr>
          <a:xfrm>
            <a:off x="2334825" y="34602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7"/>
          </p:nvPr>
        </p:nvSpPr>
        <p:spPr>
          <a:xfrm>
            <a:off x="5900425" y="29665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subTitle" idx="8"/>
          </p:nvPr>
        </p:nvSpPr>
        <p:spPr>
          <a:xfrm>
            <a:off x="5900475" y="34602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/>
          <p:nvPr/>
        </p:nvSpPr>
        <p:spPr>
          <a:xfrm>
            <a:off x="-471590" y="-138507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7874509" y="44850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title" idx="2"/>
          </p:nvPr>
        </p:nvSpPr>
        <p:spPr>
          <a:xfrm>
            <a:off x="1194250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subTitle" idx="1"/>
          </p:nvPr>
        </p:nvSpPr>
        <p:spPr>
          <a:xfrm>
            <a:off x="1079200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title" idx="3"/>
          </p:nvPr>
        </p:nvSpPr>
        <p:spPr>
          <a:xfrm>
            <a:off x="3518499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subTitle" idx="4"/>
          </p:nvPr>
        </p:nvSpPr>
        <p:spPr>
          <a:xfrm>
            <a:off x="3403449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title" idx="5"/>
          </p:nvPr>
        </p:nvSpPr>
        <p:spPr>
          <a:xfrm>
            <a:off x="5861150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subTitle" idx="6"/>
          </p:nvPr>
        </p:nvSpPr>
        <p:spPr>
          <a:xfrm>
            <a:off x="5746100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/>
          <p:nvPr/>
        </p:nvSpPr>
        <p:spPr>
          <a:xfrm>
            <a:off x="-1028775" y="2671469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8456830" y="355275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311700" y="44681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subTitle" idx="1"/>
          </p:nvPr>
        </p:nvSpPr>
        <p:spPr>
          <a:xfrm>
            <a:off x="2020050" y="2890815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2"/>
          </p:nvPr>
        </p:nvSpPr>
        <p:spPr>
          <a:xfrm>
            <a:off x="2020050" y="3580715"/>
            <a:ext cx="21489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ubTitle" idx="3"/>
          </p:nvPr>
        </p:nvSpPr>
        <p:spPr>
          <a:xfrm>
            <a:off x="4975050" y="2890824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4"/>
          </p:nvPr>
        </p:nvSpPr>
        <p:spPr>
          <a:xfrm>
            <a:off x="4975050" y="3580724"/>
            <a:ext cx="21489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/>
          <p:nvPr/>
        </p:nvSpPr>
        <p:spPr>
          <a:xfrm>
            <a:off x="-977400" y="304800"/>
            <a:ext cx="1608055" cy="2126429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4"/>
          <p:cNvSpPr/>
          <p:nvPr/>
        </p:nvSpPr>
        <p:spPr>
          <a:xfrm>
            <a:off x="8496225" y="2717475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720000" y="2519225"/>
            <a:ext cx="3419100" cy="9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719988" y="1670018"/>
            <a:ext cx="295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/>
          <p:nvPr/>
        </p:nvSpPr>
        <p:spPr>
          <a:xfrm>
            <a:off x="198502" y="-15196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5"/>
          <p:cNvSpPr/>
          <p:nvPr/>
        </p:nvSpPr>
        <p:spPr>
          <a:xfrm>
            <a:off x="7116803" y="456394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_1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subTitle" idx="1"/>
          </p:nvPr>
        </p:nvSpPr>
        <p:spPr>
          <a:xfrm>
            <a:off x="1774350" y="1624138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ubTitle" idx="2"/>
          </p:nvPr>
        </p:nvSpPr>
        <p:spPr>
          <a:xfrm>
            <a:off x="1774350" y="2835563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subTitle" idx="3"/>
          </p:nvPr>
        </p:nvSpPr>
        <p:spPr>
          <a:xfrm>
            <a:off x="1774350" y="4046988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title" hasCustomPrompt="1"/>
          </p:nvPr>
        </p:nvSpPr>
        <p:spPr>
          <a:xfrm>
            <a:off x="984750" y="820213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 idx="4" hasCustomPrompt="1"/>
          </p:nvPr>
        </p:nvSpPr>
        <p:spPr>
          <a:xfrm>
            <a:off x="984750" y="2031556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36"/>
          <p:cNvSpPr txBox="1">
            <a:spLocks noGrp="1"/>
          </p:cNvSpPr>
          <p:nvPr>
            <p:ph type="title" idx="5" hasCustomPrompt="1"/>
          </p:nvPr>
        </p:nvSpPr>
        <p:spPr>
          <a:xfrm>
            <a:off x="984750" y="3242900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202" name="Google Shape;202;p3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6"/>
          <p:cNvSpPr/>
          <p:nvPr/>
        </p:nvSpPr>
        <p:spPr>
          <a:xfrm>
            <a:off x="-587965" y="-13429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6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6"/>
          <p:cNvSpPr/>
          <p:nvPr/>
        </p:nvSpPr>
        <p:spPr>
          <a:xfrm>
            <a:off x="7811815" y="41710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08" name="Google Shape;208;p37"/>
          <p:cNvSpPr txBox="1"/>
          <p:nvPr/>
        </p:nvSpPr>
        <p:spPr>
          <a:xfrm>
            <a:off x="1684975" y="35087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and illustrations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100"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09" name="Google Shape;209;p37"/>
          <p:cNvSpPr txBox="1">
            <a:spLocks noGrp="1"/>
          </p:cNvSpPr>
          <p:nvPr>
            <p:ph type="subTitle" idx="1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7"/>
          <p:cNvSpPr/>
          <p:nvPr/>
        </p:nvSpPr>
        <p:spPr>
          <a:xfrm>
            <a:off x="-1139515" y="1513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8407909" y="1513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427700"/>
            <a:ext cx="565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720000" y="2214000"/>
            <a:ext cx="5163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>
            <a:off x="-617962" y="43267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8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215" name="Google Shape;215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217;p38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218" name="Google Shape;218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38"/>
          <p:cNvSpPr/>
          <p:nvPr/>
        </p:nvSpPr>
        <p:spPr>
          <a:xfrm>
            <a:off x="7988313" y="-11625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576927" y="41252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9"/>
          <p:cNvSpPr/>
          <p:nvPr/>
        </p:nvSpPr>
        <p:spPr>
          <a:xfrm>
            <a:off x="6812003" y="-107485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p39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9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5" name="Google Shape;155;p30"/>
          <p:cNvCxnSpPr/>
          <p:nvPr/>
        </p:nvCxnSpPr>
        <p:spPr>
          <a:xfrm>
            <a:off x="2572500" y="4563938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30"/>
          <p:cNvSpPr/>
          <p:nvPr/>
        </p:nvSpPr>
        <p:spPr>
          <a:xfrm>
            <a:off x="198502" y="-15196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7116803" y="456394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5096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61625" y="-12007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 rot="10800000">
            <a:off x="-962314" y="1220013"/>
            <a:ext cx="3995951" cy="564600"/>
            <a:chOff x="1524913" y="922950"/>
            <a:chExt cx="6094175" cy="5646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-1258975" y="10177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65625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596700" y="265207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4804747" y="265207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803700" y="321590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596788" y="321590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 flipH="1">
            <a:off x="-2011414" y="4426670"/>
            <a:ext cx="3995951" cy="564600"/>
            <a:chOff x="1524913" y="922950"/>
            <a:chExt cx="6094175" cy="564600"/>
          </a:xfrm>
        </p:grpSpPr>
        <p:cxnSp>
          <p:nvCxnSpPr>
            <p:cNvPr id="31" name="Google Shape;31;p5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33;p5"/>
          <p:cNvGrpSpPr/>
          <p:nvPr/>
        </p:nvGrpSpPr>
        <p:grpSpPr>
          <a:xfrm>
            <a:off x="7156896" y="364488"/>
            <a:ext cx="3995951" cy="564600"/>
            <a:chOff x="1524913" y="922950"/>
            <a:chExt cx="6094175" cy="564600"/>
          </a:xfrm>
        </p:grpSpPr>
        <p:cxnSp>
          <p:nvCxnSpPr>
            <p:cNvPr id="34" name="Google Shape;34;p5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2" r:id="rId2"/>
    <p:sldLayoutId id="2147483691" r:id="rId3"/>
    <p:sldLayoutId id="2147483690" r:id="rId4"/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7" r:id="rId33"/>
    <p:sldLayoutId id="2147483678" r:id="rId34"/>
    <p:sldLayoutId id="2147483679" r:id="rId35"/>
    <p:sldLayoutId id="2147483680" r:id="rId36"/>
    <p:sldLayoutId id="2147483681" r:id="rId37"/>
    <p:sldLayoutId id="2147483682" r:id="rId38"/>
    <p:sldLayoutId id="2147483683" r:id="rId39"/>
    <p:sldLayoutId id="2147483684" r:id="rId40"/>
    <p:sldLayoutId id="2147483685" r:id="rId41"/>
    <p:sldLayoutId id="2147483689" r:id="rId4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gif"/><Relationship Id="rId7" Type="http://schemas.openxmlformats.org/officeDocument/2006/relationships/customXml" Target="../ink/ink2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7066212/#B24" TargetMode="External"/><Relationship Id="rId2" Type="http://schemas.openxmlformats.org/officeDocument/2006/relationships/hyperlink" Target="http://arxiv.org/abs/1604.00494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author/3708608362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2"/>
          <p:cNvPicPr preferRelativeResize="0"/>
          <p:nvPr/>
        </p:nvPicPr>
        <p:blipFill rotWithShape="1">
          <a:blip r:embed="rId3">
            <a:alphaModFix/>
          </a:blip>
          <a:srcRect l="9600" t="23369" r="36095" b="22744"/>
          <a:stretch/>
        </p:blipFill>
        <p:spPr>
          <a:xfrm>
            <a:off x="4572000" y="606750"/>
            <a:ext cx="4572000" cy="4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2"/>
          <p:cNvSpPr/>
          <p:nvPr/>
        </p:nvSpPr>
        <p:spPr>
          <a:xfrm>
            <a:off x="777837" y="3724613"/>
            <a:ext cx="4003500" cy="6291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subTitle" idx="1"/>
          </p:nvPr>
        </p:nvSpPr>
        <p:spPr>
          <a:xfrm>
            <a:off x="1234120" y="3695341"/>
            <a:ext cx="3171625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MTI880 – Sujets spéciaux en technologie de l’information</a:t>
            </a:r>
          </a:p>
        </p:txBody>
      </p:sp>
      <p:sp>
        <p:nvSpPr>
          <p:cNvPr id="238" name="Google Shape;238;p42"/>
          <p:cNvSpPr/>
          <p:nvPr/>
        </p:nvSpPr>
        <p:spPr>
          <a:xfrm>
            <a:off x="8548675" y="3328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42"/>
          <p:cNvPicPr preferRelativeResize="0"/>
          <p:nvPr/>
        </p:nvPicPr>
        <p:blipFill rotWithShape="1">
          <a:blip r:embed="rId4">
            <a:alphaModFix/>
          </a:blip>
          <a:srcRect l="60513" t="15763" r="16584" b="61860"/>
          <a:stretch/>
        </p:blipFill>
        <p:spPr>
          <a:xfrm>
            <a:off x="5229750" y="1119250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42"/>
          <p:cNvCxnSpPr/>
          <p:nvPr/>
        </p:nvCxnSpPr>
        <p:spPr>
          <a:xfrm>
            <a:off x="780087" y="35290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1" name="Google Shape;241;p42"/>
          <p:cNvGrpSpPr/>
          <p:nvPr/>
        </p:nvGrpSpPr>
        <p:grpSpPr>
          <a:xfrm>
            <a:off x="781611" y="713513"/>
            <a:ext cx="3995951" cy="564600"/>
            <a:chOff x="1524913" y="922950"/>
            <a:chExt cx="6094175" cy="564600"/>
          </a:xfrm>
        </p:grpSpPr>
        <p:cxnSp>
          <p:nvCxnSpPr>
            <p:cNvPr id="242" name="Google Shape;242;p42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42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4" name="Google Shape;234;p42"/>
          <p:cNvSpPr txBox="1">
            <a:spLocks noGrp="1"/>
          </p:cNvSpPr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/>
              <a:t>Segmentation du cœur</a:t>
            </a:r>
            <a:endParaRPr b="0"/>
          </a:p>
        </p:txBody>
      </p:sp>
      <p:sp>
        <p:nvSpPr>
          <p:cNvPr id="12" name="Google Shape;237;p42">
            <a:extLst>
              <a:ext uri="{FF2B5EF4-FFF2-40B4-BE49-F238E27FC236}">
                <a16:creationId xmlns:a16="http://schemas.microsoft.com/office/drawing/2014/main" id="{F8D9B2F7-5E5D-F94B-823E-9D41DF72F70B}"/>
              </a:ext>
            </a:extLst>
          </p:cNvPr>
          <p:cNvSpPr txBox="1">
            <a:spLocks/>
          </p:cNvSpPr>
          <p:nvPr/>
        </p:nvSpPr>
        <p:spPr>
          <a:xfrm>
            <a:off x="-16641" y="4572180"/>
            <a:ext cx="6696009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 algn="l"/>
            <a:r>
              <a:rPr lang="fr-FR" sz="1400"/>
              <a:t>Tuteur : José </a:t>
            </a:r>
            <a:r>
              <a:rPr lang="fr-FR" sz="1400" err="1"/>
              <a:t>Dolz</a:t>
            </a:r>
            <a:endParaRPr lang="fr-FR" sz="1400"/>
          </a:p>
          <a:p>
            <a:pPr marL="0" indent="0" algn="l"/>
            <a:r>
              <a:rPr lang="fr-FR" sz="1400"/>
              <a:t>Benjamin Benoit, Thomas Carteret, </a:t>
            </a:r>
            <a:r>
              <a:rPr lang="fr-FR" sz="1400" err="1"/>
              <a:t>Marième</a:t>
            </a:r>
            <a:r>
              <a:rPr lang="fr-FR" sz="1400"/>
              <a:t> </a:t>
            </a:r>
            <a:r>
              <a:rPr lang="fr-FR" sz="1400" err="1"/>
              <a:t>Fall</a:t>
            </a:r>
            <a:r>
              <a:rPr lang="fr-FR" sz="1400"/>
              <a:t>, Hadrien </a:t>
            </a:r>
            <a:r>
              <a:rPr lang="fr-FR" sz="1400" err="1"/>
              <a:t>Rothea</a:t>
            </a:r>
            <a:endParaRPr lang="fr-FR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/>
          <p:nvPr/>
        </p:nvSpPr>
        <p:spPr>
          <a:xfrm>
            <a:off x="5130933" y="3706775"/>
            <a:ext cx="3136800" cy="951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3" name="Google Shape;4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525" y="89850"/>
            <a:ext cx="4963800" cy="49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>
            <a:spLocks noGrp="1"/>
          </p:cNvSpPr>
          <p:nvPr>
            <p:ph type="title"/>
          </p:nvPr>
        </p:nvSpPr>
        <p:spPr>
          <a:xfrm>
            <a:off x="4354950" y="1287375"/>
            <a:ext cx="44631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Méthodologie</a:t>
            </a:r>
          </a:p>
        </p:txBody>
      </p:sp>
      <p:sp>
        <p:nvSpPr>
          <p:cNvPr id="495" name="Google Shape;495;p59"/>
          <p:cNvSpPr txBox="1">
            <a:spLocks noGrp="1"/>
          </p:cNvSpPr>
          <p:nvPr>
            <p:ph type="title" idx="2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7" name="Google Shape;497;p59"/>
          <p:cNvSpPr/>
          <p:nvPr/>
        </p:nvSpPr>
        <p:spPr>
          <a:xfrm>
            <a:off x="-852000" y="-8249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8" name="Google Shape;498;p59"/>
          <p:cNvCxnSpPr/>
          <p:nvPr/>
        </p:nvCxnSpPr>
        <p:spPr>
          <a:xfrm>
            <a:off x="5088300" y="1747500"/>
            <a:ext cx="1081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96;p59">
            <a:extLst>
              <a:ext uri="{FF2B5EF4-FFF2-40B4-BE49-F238E27FC236}">
                <a16:creationId xmlns:a16="http://schemas.microsoft.com/office/drawing/2014/main" id="{6B68FF0E-D562-482E-ABE4-A3307D39AD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4662" y="3758750"/>
            <a:ext cx="27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fr-FR"/>
              <a:t>Baseline, nouveaux modèles, fonction de coût &amp; fine tuning</a:t>
            </a:r>
          </a:p>
        </p:txBody>
      </p:sp>
    </p:spTree>
    <p:extLst>
      <p:ext uri="{BB962C8B-B14F-4D97-AF65-F5344CB8AC3E}">
        <p14:creationId xmlns:p14="http://schemas.microsoft.com/office/powerpoint/2010/main" val="3548640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C1D26A-E858-421A-9387-1014AFCD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 Baseline – Unet [7]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4093B9-BBEC-44C3-97D2-915500391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2"/>
            <a:ext cx="7704000" cy="3638650"/>
          </a:xfrm>
        </p:spPr>
        <p:txBody>
          <a:bodyPr/>
          <a:lstStyle/>
          <a:p>
            <a:r>
              <a:rPr lang="fr-FR"/>
              <a:t>C'est quoi </a:t>
            </a:r>
            <a:r>
              <a:rPr lang="fr-FR" err="1"/>
              <a:t>Unet</a:t>
            </a:r>
            <a:r>
              <a:rPr lang="fr-FR"/>
              <a:t> ?</a:t>
            </a:r>
            <a:endParaRPr lang="fr-FR" err="1"/>
          </a:p>
          <a:p>
            <a:pPr lvl="1">
              <a:lnSpc>
                <a:spcPct val="114999"/>
              </a:lnSpc>
            </a:pPr>
            <a:r>
              <a:rPr lang="fr-FR"/>
              <a:t>Réseau entièrement </a:t>
            </a:r>
            <a:r>
              <a:rPr lang="fr-FR" err="1"/>
              <a:t>convolutionnel</a:t>
            </a:r>
            <a:endParaRPr lang="fr-FR"/>
          </a:p>
          <a:p>
            <a:pPr lvl="1">
              <a:lnSpc>
                <a:spcPct val="114999"/>
              </a:lnSpc>
            </a:pPr>
            <a:r>
              <a:rPr lang="fr-FR"/>
              <a:t>Architecture évoluée du </a:t>
            </a:r>
            <a:r>
              <a:rPr lang="fr-FR" err="1"/>
              <a:t>Segnet</a:t>
            </a:r>
          </a:p>
          <a:p>
            <a:pPr>
              <a:lnSpc>
                <a:spcPct val="114999"/>
              </a:lnSpc>
            </a:pPr>
            <a:endParaRPr lang="fr-FR"/>
          </a:p>
          <a:p>
            <a:pPr>
              <a:lnSpc>
                <a:spcPct val="114999"/>
              </a:lnSpc>
            </a:pPr>
            <a:r>
              <a:rPr lang="fr-FR"/>
              <a:t>Pourquoi </a:t>
            </a:r>
            <a:r>
              <a:rPr lang="fr-FR" err="1"/>
              <a:t>Unet</a:t>
            </a:r>
            <a:r>
              <a:rPr lang="fr-FR"/>
              <a:t> ?</a:t>
            </a:r>
          </a:p>
          <a:p>
            <a:pPr lvl="1">
              <a:lnSpc>
                <a:spcPct val="114999"/>
              </a:lnSpc>
            </a:pPr>
            <a:r>
              <a:rPr lang="fr-FR"/>
              <a:t>Devenu une architecture de référence dans la segmentation médicale depuis 2015. </a:t>
            </a:r>
          </a:p>
          <a:p>
            <a:pPr lvl="1">
              <a:lnSpc>
                <a:spcPct val="114999"/>
              </a:lnSpc>
            </a:pPr>
            <a:r>
              <a:rPr lang="fr-FR"/>
              <a:t>Il a remporté le ISBI </a:t>
            </a:r>
            <a:r>
              <a:rPr lang="fr-FR" err="1"/>
              <a:t>cell</a:t>
            </a:r>
            <a:r>
              <a:rPr lang="fr-FR"/>
              <a:t> </a:t>
            </a:r>
            <a:r>
              <a:rPr lang="fr-FR" err="1"/>
              <a:t>tracking</a:t>
            </a:r>
            <a:r>
              <a:rPr lang="fr-FR"/>
              <a:t> challenge en 2015.</a:t>
            </a:r>
          </a:p>
          <a:p>
            <a:pPr lvl="1">
              <a:lnSpc>
                <a:spcPct val="114999"/>
              </a:lnSpc>
            </a:pPr>
            <a:r>
              <a:rPr lang="fr-FR"/>
              <a:t>"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modify</a:t>
            </a:r>
            <a:r>
              <a:rPr lang="fr-FR"/>
              <a:t> and </a:t>
            </a:r>
            <a:r>
              <a:rPr lang="fr-FR" err="1"/>
              <a:t>extend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architecture </a:t>
            </a:r>
            <a:r>
              <a:rPr lang="fr-FR" err="1"/>
              <a:t>such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works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very</a:t>
            </a:r>
            <a:r>
              <a:rPr lang="fr-FR"/>
              <a:t> few training images and </a:t>
            </a:r>
            <a:r>
              <a:rPr lang="fr-FR" err="1"/>
              <a:t>yields</a:t>
            </a:r>
            <a:r>
              <a:rPr lang="fr-FR"/>
              <a:t> more </a:t>
            </a:r>
            <a:r>
              <a:rPr lang="fr-FR" err="1"/>
              <a:t>precise</a:t>
            </a:r>
            <a:r>
              <a:rPr lang="fr-FR"/>
              <a:t> segmentations"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64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F376A-E6C2-4584-99D8-DE48F058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Teste de nouveau modèles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68D6BE-5EF8-47FF-8FDE-AC1E7F189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1197" y="1013727"/>
            <a:ext cx="1791173" cy="295131"/>
          </a:xfrm>
        </p:spPr>
        <p:txBody>
          <a:bodyPr/>
          <a:lstStyle/>
          <a:p>
            <a:pPr marL="152400" indent="0">
              <a:buNone/>
            </a:pPr>
            <a:r>
              <a:rPr lang="fr-FR"/>
              <a:t>Double </a:t>
            </a:r>
            <a:r>
              <a:rPr lang="fr-FR" err="1"/>
              <a:t>Unet</a:t>
            </a:r>
            <a:r>
              <a:rPr lang="fr-FR"/>
              <a:t> [6]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077D072C-3003-4C47-A1D7-16C041195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19" y="1558872"/>
            <a:ext cx="5329604" cy="3442294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A309D210-B59F-4655-92A3-1D65182D4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181" y="1559658"/>
            <a:ext cx="1979273" cy="3440724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8F8F86E8-5E82-40F6-9C1E-AE836B75BF14}"/>
              </a:ext>
            </a:extLst>
          </p:cNvPr>
          <p:cNvSpPr txBox="1">
            <a:spLocks/>
          </p:cNvSpPr>
          <p:nvPr/>
        </p:nvSpPr>
        <p:spPr>
          <a:xfrm>
            <a:off x="6170010" y="1029159"/>
            <a:ext cx="1791173" cy="29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xo"/>
              <a:buAutoNum type="arabicPeriod"/>
              <a:defRPr sz="12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>
              <a:buNone/>
            </a:pPr>
            <a:r>
              <a:rPr lang="fr-FR"/>
              <a:t>Attention </a:t>
            </a:r>
            <a:r>
              <a:rPr lang="fr-FR" err="1"/>
              <a:t>Unet</a:t>
            </a:r>
            <a:r>
              <a:rPr lang="fr-FR"/>
              <a:t> [8]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E1060EC1-37A3-4E1B-9F98-16E69A62303B}"/>
              </a:ext>
            </a:extLst>
          </p:cNvPr>
          <p:cNvSpPr txBox="1">
            <a:spLocks/>
          </p:cNvSpPr>
          <p:nvPr/>
        </p:nvSpPr>
        <p:spPr>
          <a:xfrm>
            <a:off x="4476147" y="1013727"/>
            <a:ext cx="470373" cy="29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xo"/>
              <a:buAutoNum type="arabicPeriod"/>
              <a:defRPr sz="12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52400" indent="0">
              <a:buFont typeface="Exo"/>
              <a:buNone/>
            </a:pPr>
            <a:r>
              <a:rPr lang="fr-FR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5434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527B-1A61-4592-8A74-079FFA69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Double U-net [6]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F1F5A-BA47-4B85-AF32-66AB262AE628}"/>
              </a:ext>
            </a:extLst>
          </p:cNvPr>
          <p:cNvSpPr txBox="1"/>
          <p:nvPr/>
        </p:nvSpPr>
        <p:spPr>
          <a:xfrm>
            <a:off x="4954587" y="1454150"/>
            <a:ext cx="326707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Skip connections entre le premier et le second U-net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Architecture 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E1CEB26-CEAF-4C32-8344-45484F8D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116365"/>
            <a:ext cx="3767137" cy="38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2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11ED-253A-4B36-9C9F-37D7CFFA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U-net [8]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649E9E4-82EE-48F6-ABA1-7A4F9FC2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1776519"/>
            <a:ext cx="6346824" cy="2844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C52D2-2379-4933-92A5-2760E4F64204}"/>
              </a:ext>
            </a:extLst>
          </p:cNvPr>
          <p:cNvSpPr txBox="1"/>
          <p:nvPr/>
        </p:nvSpPr>
        <p:spPr>
          <a:xfrm>
            <a:off x="811213" y="1287463"/>
            <a:ext cx="738663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300"/>
              <a:t>Combiner information </a:t>
            </a:r>
            <a:r>
              <a:rPr lang="en-US" sz="1300" err="1"/>
              <a:t>spatiale</a:t>
            </a:r>
            <a:r>
              <a:rPr lang="en-US" sz="1300"/>
              <a:t> avec </a:t>
            </a:r>
            <a:r>
              <a:rPr lang="en-US" sz="1300" err="1"/>
              <a:t>une</a:t>
            </a:r>
            <a:r>
              <a:rPr lang="en-US" sz="1300"/>
              <a:t> information de features </a:t>
            </a:r>
            <a:r>
              <a:rPr lang="en-US" sz="1300" err="1"/>
              <a:t>d'une</a:t>
            </a:r>
            <a:r>
              <a:rPr lang="en-US" sz="1300"/>
              <a:t> </a:t>
            </a:r>
            <a:r>
              <a:rPr lang="en-US" sz="1300" err="1"/>
              <a:t>couche</a:t>
            </a:r>
            <a:r>
              <a:rPr lang="en-US" sz="1300"/>
              <a:t> plus profonde</a:t>
            </a:r>
          </a:p>
        </p:txBody>
      </p:sp>
    </p:spTree>
    <p:extLst>
      <p:ext uri="{BB962C8B-B14F-4D97-AF65-F5344CB8AC3E}">
        <p14:creationId xmlns:p14="http://schemas.microsoft.com/office/powerpoint/2010/main" val="130898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A370F-6E91-4012-9F82-BD3078C75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/>
              <a:t>Attention Block [8]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33FD7EF-B1DA-45A4-BB2E-F74CCB7A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212" y="1086834"/>
            <a:ext cx="5251450" cy="148551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A028EA-4211-41CD-B966-86787755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188" y="2708275"/>
            <a:ext cx="1150938" cy="43338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7C41B85-F98A-4EA1-A6BB-883E66E2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3" y="3141447"/>
            <a:ext cx="8021637" cy="1813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DFA61-F7B4-4886-A1F4-C0971D8E2FD6}"/>
              </a:ext>
            </a:extLst>
          </p:cNvPr>
          <p:cNvSpPr txBox="1"/>
          <p:nvPr/>
        </p:nvSpPr>
        <p:spPr>
          <a:xfrm>
            <a:off x="358775" y="1676400"/>
            <a:ext cx="311626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Calcul</a:t>
            </a:r>
            <a:r>
              <a:rPr lang="en-US"/>
              <a:t> de </a:t>
            </a:r>
            <a:r>
              <a:rPr lang="en-US" err="1"/>
              <a:t>poids</a:t>
            </a:r>
            <a:r>
              <a:rPr lang="en-US"/>
              <a:t> à appliquer à </a:t>
            </a:r>
            <a:r>
              <a:rPr lang="en-US" err="1"/>
              <a:t>chacun</a:t>
            </a:r>
            <a:r>
              <a:rPr lang="en-US"/>
              <a:t> des pixels de </a:t>
            </a:r>
            <a:r>
              <a:rPr lang="en-US" err="1"/>
              <a:t>l'image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fonction</a:t>
            </a:r>
            <a:r>
              <a:rPr lang="en-US"/>
              <a:t> de </a:t>
            </a:r>
            <a:r>
              <a:rPr lang="en-US" err="1"/>
              <a:t>leur</a:t>
            </a:r>
            <a:r>
              <a:rPr lang="en-US"/>
              <a:t> pertinence </a:t>
            </a:r>
          </a:p>
        </p:txBody>
      </p:sp>
    </p:spTree>
    <p:extLst>
      <p:ext uri="{BB962C8B-B14F-4D97-AF65-F5344CB8AC3E}">
        <p14:creationId xmlns:p14="http://schemas.microsoft.com/office/powerpoint/2010/main" val="2540283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AD4B-2455-40F9-83D0-D8E18D5C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Choisir une fonction de cout</a:t>
            </a:r>
          </a:p>
        </p:txBody>
      </p:sp>
      <p:graphicFrame>
        <p:nvGraphicFramePr>
          <p:cNvPr id="6" name="Diagramme 6">
            <a:extLst>
              <a:ext uri="{FF2B5EF4-FFF2-40B4-BE49-F238E27FC236}">
                <a16:creationId xmlns:a16="http://schemas.microsoft.com/office/drawing/2014/main" id="{D35D1EF9-F233-4E19-BEDB-0FC91C1C4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451974"/>
              </p:ext>
            </p:extLst>
          </p:nvPr>
        </p:nvGraphicFramePr>
        <p:xfrm>
          <a:off x="1527266" y="1227909"/>
          <a:ext cx="6096000" cy="3665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14" name="Google Shape;239;p42">
            <a:extLst>
              <a:ext uri="{FF2B5EF4-FFF2-40B4-BE49-F238E27FC236}">
                <a16:creationId xmlns:a16="http://schemas.microsoft.com/office/drawing/2014/main" id="{32F73F10-C003-4FCD-AA04-8D7C705ECF2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60513" t="15763" r="16584" b="61860"/>
          <a:stretch/>
        </p:blipFill>
        <p:spPr>
          <a:xfrm>
            <a:off x="7989279" y="33399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239;p42">
            <a:extLst>
              <a:ext uri="{FF2B5EF4-FFF2-40B4-BE49-F238E27FC236}">
                <a16:creationId xmlns:a16="http://schemas.microsoft.com/office/drawing/2014/main" id="{DC1DC87B-6D5F-415B-A2FA-0D1F3C5FD4C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60513" t="15763" r="16584" b="61860"/>
          <a:stretch/>
        </p:blipFill>
        <p:spPr>
          <a:xfrm>
            <a:off x="61757" y="4025736"/>
            <a:ext cx="1094076" cy="1068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8043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AD4B-2455-40F9-83D0-D8E18D5C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Processus de fine tuning</a:t>
            </a:r>
            <a:endParaRPr lang="fr-FR" b="0"/>
          </a:p>
        </p:txBody>
      </p:sp>
      <p:graphicFrame>
        <p:nvGraphicFramePr>
          <p:cNvPr id="7" name="Diagramme 4">
            <a:extLst>
              <a:ext uri="{FF2B5EF4-FFF2-40B4-BE49-F238E27FC236}">
                <a16:creationId xmlns:a16="http://schemas.microsoft.com/office/drawing/2014/main" id="{FEB0A5E4-FFEF-4691-9C46-04618F3336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773600"/>
              </p:ext>
            </p:extLst>
          </p:nvPr>
        </p:nvGraphicFramePr>
        <p:xfrm>
          <a:off x="2425552" y="1194834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Google Shape;239;p42">
            <a:extLst>
              <a:ext uri="{FF2B5EF4-FFF2-40B4-BE49-F238E27FC236}">
                <a16:creationId xmlns:a16="http://schemas.microsoft.com/office/drawing/2014/main" id="{9ECD31F3-8CA9-4F31-BB26-A16AFA2BE7A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60513" t="15763" r="16584" b="61860"/>
          <a:stretch/>
        </p:blipFill>
        <p:spPr>
          <a:xfrm>
            <a:off x="61757" y="4025736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39;p42">
            <a:extLst>
              <a:ext uri="{FF2B5EF4-FFF2-40B4-BE49-F238E27FC236}">
                <a16:creationId xmlns:a16="http://schemas.microsoft.com/office/drawing/2014/main" id="{98AF0495-9D8C-433C-8D1A-950724648F7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60513" t="15763" r="16584" b="61860"/>
          <a:stretch/>
        </p:blipFill>
        <p:spPr>
          <a:xfrm>
            <a:off x="7989279" y="33399"/>
            <a:ext cx="1094076" cy="1068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934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Résultats</a:t>
            </a:r>
            <a:endParaRPr/>
          </a:p>
        </p:txBody>
      </p:sp>
      <p:pic>
        <p:nvPicPr>
          <p:cNvPr id="687" name="Google Shape;687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flipH="1">
            <a:off x="7999629" y="203365"/>
            <a:ext cx="848742" cy="8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rot="1097342" flipH="1">
            <a:off x="282412" y="4270936"/>
            <a:ext cx="875177" cy="855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5" name="Google Shape;685;p68"/>
          <p:cNvGraphicFramePr/>
          <p:nvPr>
            <p:extLst>
              <p:ext uri="{D42A27DB-BD31-4B8C-83A1-F6EECF244321}">
                <p14:modId xmlns:p14="http://schemas.microsoft.com/office/powerpoint/2010/main" val="1732843091"/>
              </p:ext>
            </p:extLst>
          </p:nvPr>
        </p:nvGraphicFramePr>
        <p:xfrm>
          <a:off x="170350" y="1282929"/>
          <a:ext cx="8803299" cy="3001125"/>
        </p:xfrm>
        <a:graphic>
          <a:graphicData uri="http://schemas.openxmlformats.org/drawingml/2006/table">
            <a:tbl>
              <a:tblPr>
                <a:noFill/>
                <a:tableStyleId>{4653CBF8-62D1-4AE8-B22B-3E708C9C1AD5}</a:tableStyleId>
              </a:tblPr>
              <a:tblGrid>
                <a:gridCol w="1698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274">
                  <a:extLst>
                    <a:ext uri="{9D8B030D-6E8A-4147-A177-3AD203B41FA5}">
                      <a16:colId xmlns:a16="http://schemas.microsoft.com/office/drawing/2014/main" val="2603047386"/>
                    </a:ext>
                  </a:extLst>
                </a:gridCol>
                <a:gridCol w="787803">
                  <a:extLst>
                    <a:ext uri="{9D8B030D-6E8A-4147-A177-3AD203B41FA5}">
                      <a16:colId xmlns:a16="http://schemas.microsoft.com/office/drawing/2014/main" val="3428812192"/>
                    </a:ext>
                  </a:extLst>
                </a:gridCol>
                <a:gridCol w="99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6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46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1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noProof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noProof="0" err="1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SegNet</a:t>
                      </a:r>
                      <a:endParaRPr lang="fr-FR" sz="1800" b="1" noProof="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noProof="0" err="1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UNet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noProof="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Double </a:t>
                      </a:r>
                      <a:r>
                        <a:rPr lang="fr-FR" sz="1800" b="1" noProof="0" err="1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UNet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63E3D"/>
                        </a:buClr>
                        <a:buFont typeface="Arial"/>
                        <a:buNone/>
                      </a:pPr>
                      <a:r>
                        <a:rPr lang="fr-FR" sz="1800" b="1" noProof="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Attention </a:t>
                      </a:r>
                      <a:r>
                        <a:rPr lang="fr-FR" sz="1800" b="1" noProof="0" err="1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UNet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noProof="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Double Attention </a:t>
                      </a:r>
                      <a:r>
                        <a:rPr lang="fr-FR" sz="1800" b="1" noProof="0" err="1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UNet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noProof="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Nb de params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</a:rPr>
                        <a:t>3M</a:t>
                      </a: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</a:rPr>
                        <a:t>31M</a:t>
                      </a: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</a:rPr>
                        <a:t>8M</a:t>
                      </a: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</a:rPr>
                        <a:t>34M</a:t>
                      </a: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</a:rPr>
                        <a:t>18M</a:t>
                      </a: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060047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noProof="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Fct de cout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CE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CE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</a:rPr>
                        <a:t>DSC</a:t>
                      </a: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CE+</a:t>
                      </a: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</a:rPr>
                        <a:t>DSC</a:t>
                      </a: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CE+</a:t>
                      </a: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</a:rPr>
                        <a:t>DSC</a:t>
                      </a: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CE+</a:t>
                      </a: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</a:rPr>
                        <a:t>DSC</a:t>
                      </a: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CE+</a:t>
                      </a: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</a:rPr>
                        <a:t>DSC</a:t>
                      </a: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noProof="0" err="1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Loss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0.182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0.013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0.019</a:t>
                      </a: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0.046</a:t>
                      </a: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0.034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0.018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0.022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noProof="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Appréciation arbitraire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NA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NA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NA</a:t>
                      </a: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NA</a:t>
                      </a:r>
                    </a:p>
                  </a:txBody>
                  <a:tcPr marL="68650" marR="68650" marT="68700" marB="68700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Assez bon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Très bon sur la validation</a:t>
                      </a: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</a:rPr>
                        <a:t> </a:t>
                      </a: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Très bonne généralisation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631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rot="1097342" flipH="1">
            <a:off x="282412" y="4374299"/>
            <a:ext cx="875177" cy="85507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49;p53">
            <a:extLst>
              <a:ext uri="{FF2B5EF4-FFF2-40B4-BE49-F238E27FC236}">
                <a16:creationId xmlns:a16="http://schemas.microsoft.com/office/drawing/2014/main" id="{20CA1D33-2941-514F-92FB-C2B4CB8883D3}"/>
              </a:ext>
            </a:extLst>
          </p:cNvPr>
          <p:cNvSpPr/>
          <p:nvPr/>
        </p:nvSpPr>
        <p:spPr>
          <a:xfrm>
            <a:off x="873875" y="321664"/>
            <a:ext cx="2991550" cy="1944592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49;p53">
            <a:extLst>
              <a:ext uri="{FF2B5EF4-FFF2-40B4-BE49-F238E27FC236}">
                <a16:creationId xmlns:a16="http://schemas.microsoft.com/office/drawing/2014/main" id="{301E8DBB-4757-104A-A103-A9D7E7E36483}"/>
              </a:ext>
            </a:extLst>
          </p:cNvPr>
          <p:cNvSpPr/>
          <p:nvPr/>
        </p:nvSpPr>
        <p:spPr>
          <a:xfrm>
            <a:off x="5184808" y="321664"/>
            <a:ext cx="2991550" cy="1944592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49;p53">
            <a:extLst>
              <a:ext uri="{FF2B5EF4-FFF2-40B4-BE49-F238E27FC236}">
                <a16:creationId xmlns:a16="http://schemas.microsoft.com/office/drawing/2014/main" id="{5915439C-DD13-BA47-B10F-239C6A8885D5}"/>
              </a:ext>
            </a:extLst>
          </p:cNvPr>
          <p:cNvSpPr/>
          <p:nvPr/>
        </p:nvSpPr>
        <p:spPr>
          <a:xfrm>
            <a:off x="873177" y="2635361"/>
            <a:ext cx="2991550" cy="1944592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49;p53">
            <a:extLst>
              <a:ext uri="{FF2B5EF4-FFF2-40B4-BE49-F238E27FC236}">
                <a16:creationId xmlns:a16="http://schemas.microsoft.com/office/drawing/2014/main" id="{FEFAA4E1-4E69-054E-A3B3-1B138C12BEEA}"/>
              </a:ext>
            </a:extLst>
          </p:cNvPr>
          <p:cNvSpPr/>
          <p:nvPr/>
        </p:nvSpPr>
        <p:spPr>
          <a:xfrm>
            <a:off x="5184808" y="2635361"/>
            <a:ext cx="2991550" cy="1944592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 descr="A picture containing shape&#10;&#10;Description automatically generated">
            <a:extLst>
              <a:ext uri="{FF2B5EF4-FFF2-40B4-BE49-F238E27FC236}">
                <a16:creationId xmlns:a16="http://schemas.microsoft.com/office/drawing/2014/main" id="{823A907F-D1A2-0D4C-A2BC-02C2B4BC6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77" y="321664"/>
            <a:ext cx="2991550" cy="1944592"/>
          </a:xfrm>
          <a:prstGeom prst="roundRect">
            <a:avLst/>
          </a:prstGeom>
        </p:spPr>
      </p:pic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E86BEBC6-DCE6-C743-8CF2-966DF86DF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808" y="321662"/>
            <a:ext cx="2991550" cy="1944593"/>
          </a:xfrm>
          <a:prstGeom prst="roundRect">
            <a:avLst/>
          </a:prstGeom>
        </p:spPr>
      </p:pic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8A827C86-0EDA-B041-BCEF-703C3AEC5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77" y="2635359"/>
            <a:ext cx="2991550" cy="1944593"/>
          </a:xfrm>
          <a:prstGeom prst="roundRect">
            <a:avLst/>
          </a:prstGeom>
        </p:spPr>
      </p:pic>
      <p:pic>
        <p:nvPicPr>
          <p:cNvPr id="37" name="Picture 36" descr="Shape&#10;&#10;Description automatically generated">
            <a:extLst>
              <a:ext uri="{FF2B5EF4-FFF2-40B4-BE49-F238E27FC236}">
                <a16:creationId xmlns:a16="http://schemas.microsoft.com/office/drawing/2014/main" id="{39549F7D-1AED-B945-BE8C-7DC26D6FF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110" y="2635359"/>
            <a:ext cx="2991550" cy="1944592"/>
          </a:xfrm>
          <a:prstGeom prst="roundRect">
            <a:avLst/>
          </a:prstGeom>
        </p:spPr>
      </p:pic>
      <p:sp>
        <p:nvSpPr>
          <p:cNvPr id="42" name="Google Shape;699;p69">
            <a:extLst>
              <a:ext uri="{FF2B5EF4-FFF2-40B4-BE49-F238E27FC236}">
                <a16:creationId xmlns:a16="http://schemas.microsoft.com/office/drawing/2014/main" id="{C122F6A4-0E91-594A-BCC5-C1BEFF332FD0}"/>
              </a:ext>
            </a:extLst>
          </p:cNvPr>
          <p:cNvSpPr txBox="1"/>
          <p:nvPr/>
        </p:nvSpPr>
        <p:spPr>
          <a:xfrm>
            <a:off x="5969621" y="3052316"/>
            <a:ext cx="1894220" cy="46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bg2">
                    <a:lumMod val="10000"/>
                  </a:schemeClr>
                </a:solidFill>
                <a:latin typeface="Prata"/>
                <a:ea typeface="Prata"/>
                <a:cs typeface="Prata"/>
                <a:sym typeface="Prata"/>
              </a:rPr>
              <a:t>Double Attention </a:t>
            </a:r>
            <a:r>
              <a:rPr lang="en" sz="1600" b="1" err="1">
                <a:solidFill>
                  <a:schemeClr val="bg2">
                    <a:lumMod val="10000"/>
                  </a:schemeClr>
                </a:solidFill>
                <a:latin typeface="Prata"/>
                <a:ea typeface="Prata"/>
                <a:cs typeface="Prata"/>
                <a:sym typeface="Prata"/>
              </a:rPr>
              <a:t>UNet</a:t>
            </a:r>
            <a:endParaRPr sz="1600" b="1">
              <a:solidFill>
                <a:schemeClr val="bg2">
                  <a:lumMod val="10000"/>
                </a:schemeClr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3" name="Google Shape;699;p69">
            <a:extLst>
              <a:ext uri="{FF2B5EF4-FFF2-40B4-BE49-F238E27FC236}">
                <a16:creationId xmlns:a16="http://schemas.microsoft.com/office/drawing/2014/main" id="{2F126094-35FD-9F40-8F68-6C3975DE2DAC}"/>
              </a:ext>
            </a:extLst>
          </p:cNvPr>
          <p:cNvSpPr txBox="1"/>
          <p:nvPr/>
        </p:nvSpPr>
        <p:spPr>
          <a:xfrm>
            <a:off x="1682740" y="3052316"/>
            <a:ext cx="1894220" cy="46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bg2">
                    <a:lumMod val="10000"/>
                  </a:schemeClr>
                </a:solidFill>
                <a:latin typeface="Prata"/>
                <a:ea typeface="Prata"/>
                <a:cs typeface="Prata"/>
                <a:sym typeface="Prata"/>
              </a:rPr>
              <a:t>Attention </a:t>
            </a:r>
            <a:r>
              <a:rPr lang="en" sz="1600" b="1" err="1">
                <a:solidFill>
                  <a:schemeClr val="bg2">
                    <a:lumMod val="10000"/>
                  </a:schemeClr>
                </a:solidFill>
                <a:latin typeface="Prata"/>
                <a:ea typeface="Prata"/>
                <a:cs typeface="Prata"/>
                <a:sym typeface="Prata"/>
              </a:rPr>
              <a:t>UNet</a:t>
            </a:r>
            <a:endParaRPr sz="1600" b="1">
              <a:solidFill>
                <a:schemeClr val="bg2">
                  <a:lumMod val="10000"/>
                </a:schemeClr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4" name="Google Shape;699;p69">
            <a:extLst>
              <a:ext uri="{FF2B5EF4-FFF2-40B4-BE49-F238E27FC236}">
                <a16:creationId xmlns:a16="http://schemas.microsoft.com/office/drawing/2014/main" id="{49686B3E-B1A9-5F48-A659-429245B157BB}"/>
              </a:ext>
            </a:extLst>
          </p:cNvPr>
          <p:cNvSpPr txBox="1"/>
          <p:nvPr/>
        </p:nvSpPr>
        <p:spPr>
          <a:xfrm>
            <a:off x="6041183" y="685287"/>
            <a:ext cx="1894220" cy="46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bg2">
                    <a:lumMod val="10000"/>
                  </a:schemeClr>
                </a:solidFill>
                <a:latin typeface="Prata"/>
                <a:ea typeface="Prata"/>
                <a:cs typeface="Prata"/>
                <a:sym typeface="Prata"/>
              </a:rPr>
              <a:t>Double </a:t>
            </a:r>
            <a:r>
              <a:rPr lang="en" sz="1600" b="1" err="1">
                <a:solidFill>
                  <a:schemeClr val="bg2">
                    <a:lumMod val="10000"/>
                  </a:schemeClr>
                </a:solidFill>
                <a:latin typeface="Prata"/>
                <a:ea typeface="Prata"/>
                <a:cs typeface="Prata"/>
                <a:sym typeface="Prata"/>
              </a:rPr>
              <a:t>UNet</a:t>
            </a:r>
            <a:endParaRPr sz="1600" b="1">
              <a:solidFill>
                <a:schemeClr val="bg2">
                  <a:lumMod val="10000"/>
                </a:schemeClr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5" name="Google Shape;699;p69">
            <a:extLst>
              <a:ext uri="{FF2B5EF4-FFF2-40B4-BE49-F238E27FC236}">
                <a16:creationId xmlns:a16="http://schemas.microsoft.com/office/drawing/2014/main" id="{1A19928A-A5E5-BE45-BA78-9C46A26E7ED0}"/>
              </a:ext>
            </a:extLst>
          </p:cNvPr>
          <p:cNvSpPr txBox="1"/>
          <p:nvPr/>
        </p:nvSpPr>
        <p:spPr>
          <a:xfrm>
            <a:off x="1682740" y="685287"/>
            <a:ext cx="1894220" cy="46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err="1">
                <a:solidFill>
                  <a:schemeClr val="bg2">
                    <a:lumMod val="10000"/>
                  </a:schemeClr>
                </a:solidFill>
                <a:latin typeface="Prata"/>
                <a:ea typeface="Prata"/>
                <a:cs typeface="Prata"/>
                <a:sym typeface="Prata"/>
              </a:rPr>
              <a:t>UNet</a:t>
            </a:r>
            <a:endParaRPr sz="1600" b="1">
              <a:solidFill>
                <a:schemeClr val="bg2">
                  <a:lumMod val="10000"/>
                </a:schemeClr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  <p:extLst>
      <p:ext uri="{BB962C8B-B14F-4D97-AF65-F5344CB8AC3E}">
        <p14:creationId xmlns:p14="http://schemas.microsoft.com/office/powerpoint/2010/main" val="239600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/>
          <p:nvPr/>
        </p:nvSpPr>
        <p:spPr>
          <a:xfrm>
            <a:off x="905450" y="1672575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4"/>
          <p:cNvSpPr/>
          <p:nvPr/>
        </p:nvSpPr>
        <p:spPr>
          <a:xfrm>
            <a:off x="905450" y="3153175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4"/>
          <p:cNvSpPr/>
          <p:nvPr/>
        </p:nvSpPr>
        <p:spPr>
          <a:xfrm>
            <a:off x="4739900" y="1672575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4"/>
          <p:cNvSpPr/>
          <p:nvPr/>
        </p:nvSpPr>
        <p:spPr>
          <a:xfrm>
            <a:off x="4739900" y="3153175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4"/>
          <p:cNvSpPr txBox="1">
            <a:spLocks noGrp="1"/>
          </p:cNvSpPr>
          <p:nvPr>
            <p:ph type="title" idx="13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9" name="Google Shape;259;p44"/>
          <p:cNvSpPr txBox="1">
            <a:spLocks noGrp="1"/>
          </p:cNvSpPr>
          <p:nvPr>
            <p:ph type="title" idx="9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0" name="Google Shape;260;p44"/>
          <p:cNvSpPr txBox="1">
            <a:spLocks noGrp="1"/>
          </p:cNvSpPr>
          <p:nvPr>
            <p:ph type="title" idx="14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title" idx="15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title" idx="2"/>
          </p:nvPr>
        </p:nvSpPr>
        <p:spPr>
          <a:xfrm>
            <a:off x="2069613" y="19328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/>
              <a:t>Motivation &amp;</a:t>
            </a:r>
            <a:br>
              <a:rPr lang="fr-FR"/>
            </a:br>
            <a:r>
              <a:rPr lang="fr-FR"/>
              <a:t>État de l’art</a:t>
            </a:r>
          </a:p>
        </p:txBody>
      </p:sp>
      <p:sp>
        <p:nvSpPr>
          <p:cNvPr id="265" name="Google Shape;265;p44"/>
          <p:cNvSpPr txBox="1">
            <a:spLocks noGrp="1"/>
          </p:cNvSpPr>
          <p:nvPr>
            <p:ph type="title" idx="3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4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Attention </a:t>
            </a:r>
            <a:r>
              <a:rPr lang="en" err="1"/>
              <a:t>UNet</a:t>
            </a:r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title" idx="5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Méthodologie</a:t>
            </a:r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 idx="7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Résultats</a:t>
            </a:r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subTitle" idx="8"/>
          </p:nvPr>
        </p:nvSpPr>
        <p:spPr>
          <a:xfrm>
            <a:off x="5922982" y="3665562"/>
            <a:ext cx="2501017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Comparaison des modèles,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critique des segmentations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rot="1097342" flipH="1">
            <a:off x="282412" y="4374299"/>
            <a:ext cx="875177" cy="855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5" name="Google Shape;685;p68"/>
          <p:cNvGraphicFramePr/>
          <p:nvPr/>
        </p:nvGraphicFramePr>
        <p:xfrm>
          <a:off x="170350" y="318052"/>
          <a:ext cx="8734963" cy="4126727"/>
        </p:xfrm>
        <a:graphic>
          <a:graphicData uri="http://schemas.openxmlformats.org/drawingml/2006/table">
            <a:tbl>
              <a:tblPr>
                <a:noFill/>
                <a:tableStyleId>{4653CBF8-62D1-4AE8-B22B-3E708C9C1AD5}</a:tableStyleId>
              </a:tblPr>
              <a:tblGrid>
                <a:gridCol w="4361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3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2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63E3D"/>
                        </a:buClr>
                        <a:buFont typeface="Arial"/>
                        <a:buNone/>
                      </a:pPr>
                      <a:r>
                        <a:rPr lang="fr-FR" sz="1800" b="1" noProof="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Attention </a:t>
                      </a:r>
                      <a:r>
                        <a:rPr lang="fr-FR" sz="1800" b="1" noProof="0" err="1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UNet</a:t>
                      </a:r>
                      <a:endParaRPr lang="fr-FR" sz="1800" b="1" noProof="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noProof="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Double Attention </a:t>
                      </a:r>
                      <a:r>
                        <a:rPr lang="fr-FR" sz="1800" b="1" noProof="0" err="1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UNet</a:t>
                      </a:r>
                      <a:endParaRPr lang="fr-FR" sz="1800" b="1" noProof="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58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noProof="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noProof="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CE+DL</a:t>
                      </a:r>
                    </a:p>
                  </a:txBody>
                  <a:tcPr marL="68650" marR="68650" marT="68700" marB="68700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83313D7C-A556-3549-8165-6A8036221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60" y="1351633"/>
            <a:ext cx="4035139" cy="3093146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9FD55553-02D7-4F4B-BAEA-30B5B2095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909" y="1344101"/>
            <a:ext cx="4134237" cy="3100678"/>
          </a:xfrm>
          <a:prstGeom prst="rect">
            <a:avLst/>
          </a:prstGeom>
        </p:spPr>
      </p:pic>
      <p:sp>
        <p:nvSpPr>
          <p:cNvPr id="8" name="Google Shape;699;p69">
            <a:extLst>
              <a:ext uri="{FF2B5EF4-FFF2-40B4-BE49-F238E27FC236}">
                <a16:creationId xmlns:a16="http://schemas.microsoft.com/office/drawing/2014/main" id="{6EFDB852-D827-AD48-AE17-DBD441AC1211}"/>
              </a:ext>
            </a:extLst>
          </p:cNvPr>
          <p:cNvSpPr txBox="1"/>
          <p:nvPr/>
        </p:nvSpPr>
        <p:spPr>
          <a:xfrm>
            <a:off x="0" y="3706783"/>
            <a:ext cx="1894220" cy="46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bg2">
                    <a:lumMod val="10000"/>
                  </a:schemeClr>
                </a:solidFill>
                <a:latin typeface="Prata"/>
                <a:ea typeface="Prata"/>
                <a:cs typeface="Prata"/>
                <a:sym typeface="Prata"/>
              </a:rPr>
              <a:t>Accuracy : 99,57%</a:t>
            </a:r>
            <a:endParaRPr sz="1600" b="1">
              <a:solidFill>
                <a:schemeClr val="bg2">
                  <a:lumMod val="10000"/>
                </a:schemeClr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9" name="Google Shape;699;p69">
            <a:extLst>
              <a:ext uri="{FF2B5EF4-FFF2-40B4-BE49-F238E27FC236}">
                <a16:creationId xmlns:a16="http://schemas.microsoft.com/office/drawing/2014/main" id="{4A041911-0542-924A-9C7C-DE11178E7A71}"/>
              </a:ext>
            </a:extLst>
          </p:cNvPr>
          <p:cNvSpPr txBox="1"/>
          <p:nvPr/>
        </p:nvSpPr>
        <p:spPr>
          <a:xfrm>
            <a:off x="4293699" y="3706783"/>
            <a:ext cx="1894220" cy="46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bg2">
                    <a:lumMod val="10000"/>
                  </a:schemeClr>
                </a:solidFill>
                <a:latin typeface="Prata"/>
                <a:ea typeface="Prata"/>
                <a:cs typeface="Prata"/>
                <a:sym typeface="Prata"/>
              </a:rPr>
              <a:t>Accuracy : 99,54%</a:t>
            </a:r>
            <a:endParaRPr sz="1600" b="1">
              <a:solidFill>
                <a:schemeClr val="bg2">
                  <a:lumMod val="10000"/>
                </a:schemeClr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  <p:extLst>
      <p:ext uri="{BB962C8B-B14F-4D97-AF65-F5344CB8AC3E}">
        <p14:creationId xmlns:p14="http://schemas.microsoft.com/office/powerpoint/2010/main" val="518689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Résultats</a:t>
            </a:r>
            <a:endParaRPr/>
          </a:p>
        </p:txBody>
      </p:sp>
      <p:pic>
        <p:nvPicPr>
          <p:cNvPr id="687" name="Google Shape;687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flipH="1">
            <a:off x="7999629" y="203365"/>
            <a:ext cx="848742" cy="8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rot="1097342" flipH="1">
            <a:off x="282412" y="4270936"/>
            <a:ext cx="875177" cy="85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796C20E-7F53-334B-9BA3-E6A262AC6A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37" b="5644"/>
          <a:stretch/>
        </p:blipFill>
        <p:spPr>
          <a:xfrm>
            <a:off x="0" y="-11747"/>
            <a:ext cx="9164884" cy="5155247"/>
          </a:xfrm>
          <a:prstGeom prst="rect">
            <a:avLst/>
          </a:prstGeom>
        </p:spPr>
      </p:pic>
      <p:sp>
        <p:nvSpPr>
          <p:cNvPr id="7" name="Google Shape;349;p53">
            <a:extLst>
              <a:ext uri="{FF2B5EF4-FFF2-40B4-BE49-F238E27FC236}">
                <a16:creationId xmlns:a16="http://schemas.microsoft.com/office/drawing/2014/main" id="{1350DEA6-B49E-7E4A-A3DD-772EDDBBD747}"/>
              </a:ext>
            </a:extLst>
          </p:cNvPr>
          <p:cNvSpPr/>
          <p:nvPr/>
        </p:nvSpPr>
        <p:spPr>
          <a:xfrm>
            <a:off x="23234" y="-1"/>
            <a:ext cx="4288779" cy="1715777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49;p53">
            <a:extLst>
              <a:ext uri="{FF2B5EF4-FFF2-40B4-BE49-F238E27FC236}">
                <a16:creationId xmlns:a16="http://schemas.microsoft.com/office/drawing/2014/main" id="{AA847EA8-A7DE-494E-821B-F79773CCEFBD}"/>
              </a:ext>
            </a:extLst>
          </p:cNvPr>
          <p:cNvSpPr/>
          <p:nvPr/>
        </p:nvSpPr>
        <p:spPr>
          <a:xfrm>
            <a:off x="10442" y="1715776"/>
            <a:ext cx="4288779" cy="1720306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49;p53">
            <a:extLst>
              <a:ext uri="{FF2B5EF4-FFF2-40B4-BE49-F238E27FC236}">
                <a16:creationId xmlns:a16="http://schemas.microsoft.com/office/drawing/2014/main" id="{CD3A2E67-1DF0-134C-A5B0-971BACA9C9FA}"/>
              </a:ext>
            </a:extLst>
          </p:cNvPr>
          <p:cNvSpPr/>
          <p:nvPr/>
        </p:nvSpPr>
        <p:spPr>
          <a:xfrm>
            <a:off x="20884" y="3439793"/>
            <a:ext cx="4288779" cy="1693708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9;p69">
            <a:extLst>
              <a:ext uri="{FF2B5EF4-FFF2-40B4-BE49-F238E27FC236}">
                <a16:creationId xmlns:a16="http://schemas.microsoft.com/office/drawing/2014/main" id="{F9020D84-4C2E-6340-9559-921901434595}"/>
              </a:ext>
            </a:extLst>
          </p:cNvPr>
          <p:cNvSpPr txBox="1"/>
          <p:nvPr/>
        </p:nvSpPr>
        <p:spPr>
          <a:xfrm>
            <a:off x="720000" y="1199188"/>
            <a:ext cx="329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Double Attention </a:t>
            </a:r>
            <a:r>
              <a:rPr lang="en" sz="2000" b="1" err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UNet</a:t>
            </a:r>
            <a:endParaRPr sz="2000" b="1">
              <a:solidFill>
                <a:schemeClr val="bg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2" name="Google Shape;699;p69">
            <a:extLst>
              <a:ext uri="{FF2B5EF4-FFF2-40B4-BE49-F238E27FC236}">
                <a16:creationId xmlns:a16="http://schemas.microsoft.com/office/drawing/2014/main" id="{6024D2BD-6B65-C14E-8F5D-52F1BD6B2271}"/>
              </a:ext>
            </a:extLst>
          </p:cNvPr>
          <p:cNvSpPr txBox="1"/>
          <p:nvPr/>
        </p:nvSpPr>
        <p:spPr>
          <a:xfrm>
            <a:off x="807663" y="4560801"/>
            <a:ext cx="329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Double Attention </a:t>
            </a:r>
            <a:r>
              <a:rPr lang="en" sz="2000" b="1" err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UNet</a:t>
            </a:r>
            <a:endParaRPr sz="2000" b="1">
              <a:solidFill>
                <a:schemeClr val="bg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3" name="Google Shape;699;p69">
            <a:extLst>
              <a:ext uri="{FF2B5EF4-FFF2-40B4-BE49-F238E27FC236}">
                <a16:creationId xmlns:a16="http://schemas.microsoft.com/office/drawing/2014/main" id="{40985E61-CEB9-5A4C-AB33-CCDD6E45D9FA}"/>
              </a:ext>
            </a:extLst>
          </p:cNvPr>
          <p:cNvSpPr txBox="1"/>
          <p:nvPr/>
        </p:nvSpPr>
        <p:spPr>
          <a:xfrm>
            <a:off x="807663" y="2961809"/>
            <a:ext cx="329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Attention </a:t>
            </a:r>
            <a:r>
              <a:rPr lang="en" sz="2000" b="1" err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UNet</a:t>
            </a:r>
            <a:endParaRPr sz="2000" b="1">
              <a:solidFill>
                <a:schemeClr val="bg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6" name="Google Shape;699;p69">
            <a:extLst>
              <a:ext uri="{FF2B5EF4-FFF2-40B4-BE49-F238E27FC236}">
                <a16:creationId xmlns:a16="http://schemas.microsoft.com/office/drawing/2014/main" id="{487FAC6F-330C-7C40-9886-900CB2282083}"/>
              </a:ext>
            </a:extLst>
          </p:cNvPr>
          <p:cNvSpPr txBox="1"/>
          <p:nvPr/>
        </p:nvSpPr>
        <p:spPr>
          <a:xfrm>
            <a:off x="5357486" y="2521733"/>
            <a:ext cx="329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IRM et Label</a:t>
            </a:r>
            <a:endParaRPr sz="2000" b="1">
              <a:solidFill>
                <a:schemeClr val="bg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7" name="Google Shape;349;p53">
            <a:extLst>
              <a:ext uri="{FF2B5EF4-FFF2-40B4-BE49-F238E27FC236}">
                <a16:creationId xmlns:a16="http://schemas.microsoft.com/office/drawing/2014/main" id="{E89B4882-74BB-5841-99FD-0B4DF532EA08}"/>
              </a:ext>
            </a:extLst>
          </p:cNvPr>
          <p:cNvSpPr/>
          <p:nvPr/>
        </p:nvSpPr>
        <p:spPr>
          <a:xfrm>
            <a:off x="4347406" y="-1"/>
            <a:ext cx="4773360" cy="5143501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52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53633D-9B0D-FA4B-824B-EB0C5F39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3" name="Picture 2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A18F610-C5C6-294C-8FFD-96D538B8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44" y="-460721"/>
            <a:ext cx="9200644" cy="5947407"/>
          </a:xfrm>
          <a:prstGeom prst="rect">
            <a:avLst/>
          </a:prstGeom>
        </p:spPr>
      </p:pic>
      <p:sp>
        <p:nvSpPr>
          <p:cNvPr id="28" name="Google Shape;349;p53">
            <a:extLst>
              <a:ext uri="{FF2B5EF4-FFF2-40B4-BE49-F238E27FC236}">
                <a16:creationId xmlns:a16="http://schemas.microsoft.com/office/drawing/2014/main" id="{2BED556D-88F7-4743-9D9F-007F657731F4}"/>
              </a:ext>
            </a:extLst>
          </p:cNvPr>
          <p:cNvSpPr/>
          <p:nvPr/>
        </p:nvSpPr>
        <p:spPr>
          <a:xfrm>
            <a:off x="23234" y="-1"/>
            <a:ext cx="4288779" cy="1715777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49;p53">
            <a:extLst>
              <a:ext uri="{FF2B5EF4-FFF2-40B4-BE49-F238E27FC236}">
                <a16:creationId xmlns:a16="http://schemas.microsoft.com/office/drawing/2014/main" id="{DEAA3C0D-1670-124E-9350-6ED9A0B8B22F}"/>
              </a:ext>
            </a:extLst>
          </p:cNvPr>
          <p:cNvSpPr/>
          <p:nvPr/>
        </p:nvSpPr>
        <p:spPr>
          <a:xfrm>
            <a:off x="20884" y="3439793"/>
            <a:ext cx="4288779" cy="1693708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99;p69">
            <a:extLst>
              <a:ext uri="{FF2B5EF4-FFF2-40B4-BE49-F238E27FC236}">
                <a16:creationId xmlns:a16="http://schemas.microsoft.com/office/drawing/2014/main" id="{2D16F13A-C2DA-6F49-BA58-471FBD438DA0}"/>
              </a:ext>
            </a:extLst>
          </p:cNvPr>
          <p:cNvSpPr txBox="1"/>
          <p:nvPr/>
        </p:nvSpPr>
        <p:spPr>
          <a:xfrm>
            <a:off x="720000" y="1199188"/>
            <a:ext cx="329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Double Attention </a:t>
            </a:r>
            <a:r>
              <a:rPr lang="en" sz="2000" b="1" err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UNet</a:t>
            </a:r>
            <a:endParaRPr sz="2000" b="1">
              <a:solidFill>
                <a:schemeClr val="bg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2" name="Google Shape;699;p69">
            <a:extLst>
              <a:ext uri="{FF2B5EF4-FFF2-40B4-BE49-F238E27FC236}">
                <a16:creationId xmlns:a16="http://schemas.microsoft.com/office/drawing/2014/main" id="{98D4FE23-B36C-5E45-B8F4-6BBA990D0B95}"/>
              </a:ext>
            </a:extLst>
          </p:cNvPr>
          <p:cNvSpPr txBox="1"/>
          <p:nvPr/>
        </p:nvSpPr>
        <p:spPr>
          <a:xfrm>
            <a:off x="807663" y="4688018"/>
            <a:ext cx="329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Double Attention </a:t>
            </a:r>
            <a:r>
              <a:rPr lang="en" sz="2000" b="1" err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UNet</a:t>
            </a:r>
            <a:endParaRPr sz="2000" b="1">
              <a:solidFill>
                <a:schemeClr val="bg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" name="Google Shape;699;p69">
            <a:extLst>
              <a:ext uri="{FF2B5EF4-FFF2-40B4-BE49-F238E27FC236}">
                <a16:creationId xmlns:a16="http://schemas.microsoft.com/office/drawing/2014/main" id="{444FAD4D-882D-C24E-9947-F0519C1C3A2F}"/>
              </a:ext>
            </a:extLst>
          </p:cNvPr>
          <p:cNvSpPr txBox="1"/>
          <p:nvPr/>
        </p:nvSpPr>
        <p:spPr>
          <a:xfrm>
            <a:off x="5357486" y="2521733"/>
            <a:ext cx="329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IRM et GT</a:t>
            </a:r>
            <a:endParaRPr sz="2000" b="1">
              <a:solidFill>
                <a:schemeClr val="bg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5" name="Google Shape;349;p53">
            <a:extLst>
              <a:ext uri="{FF2B5EF4-FFF2-40B4-BE49-F238E27FC236}">
                <a16:creationId xmlns:a16="http://schemas.microsoft.com/office/drawing/2014/main" id="{E0216512-98BF-2D46-806E-8A82AE95EA14}"/>
              </a:ext>
            </a:extLst>
          </p:cNvPr>
          <p:cNvSpPr/>
          <p:nvPr/>
        </p:nvSpPr>
        <p:spPr>
          <a:xfrm>
            <a:off x="4347406" y="-1"/>
            <a:ext cx="4773360" cy="5143501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Picture 3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FDC70C3-D12A-904D-A358-BB6BD881F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9" t="46433" r="66256" b="44972"/>
          <a:stretch/>
        </p:blipFill>
        <p:spPr>
          <a:xfrm>
            <a:off x="732802" y="1761290"/>
            <a:ext cx="3491558" cy="1599725"/>
          </a:xfrm>
          <a:prstGeom prst="rect">
            <a:avLst/>
          </a:prstGeom>
        </p:spPr>
      </p:pic>
      <p:sp>
        <p:nvSpPr>
          <p:cNvPr id="33" name="Google Shape;699;p69">
            <a:extLst>
              <a:ext uri="{FF2B5EF4-FFF2-40B4-BE49-F238E27FC236}">
                <a16:creationId xmlns:a16="http://schemas.microsoft.com/office/drawing/2014/main" id="{30D6E4BA-34A9-BF43-8F95-4B0EE6B2CBF1}"/>
              </a:ext>
            </a:extLst>
          </p:cNvPr>
          <p:cNvSpPr txBox="1"/>
          <p:nvPr/>
        </p:nvSpPr>
        <p:spPr>
          <a:xfrm>
            <a:off x="807663" y="2961809"/>
            <a:ext cx="329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Attention </a:t>
            </a:r>
            <a:r>
              <a:rPr lang="en" sz="2000" b="1" err="1">
                <a:solidFill>
                  <a:schemeClr val="bg2"/>
                </a:solidFill>
                <a:latin typeface="Prata"/>
                <a:ea typeface="Prata"/>
                <a:cs typeface="Prata"/>
                <a:sym typeface="Prata"/>
              </a:rPr>
              <a:t>UNet</a:t>
            </a:r>
            <a:endParaRPr sz="2000" b="1">
              <a:solidFill>
                <a:schemeClr val="bg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9" name="Google Shape;349;p53">
            <a:extLst>
              <a:ext uri="{FF2B5EF4-FFF2-40B4-BE49-F238E27FC236}">
                <a16:creationId xmlns:a16="http://schemas.microsoft.com/office/drawing/2014/main" id="{7889F95F-503E-FF4E-B62A-A6EB94C9B084}"/>
              </a:ext>
            </a:extLst>
          </p:cNvPr>
          <p:cNvSpPr/>
          <p:nvPr/>
        </p:nvSpPr>
        <p:spPr>
          <a:xfrm>
            <a:off x="10442" y="1715776"/>
            <a:ext cx="4288779" cy="1720306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500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Résultats</a:t>
            </a:r>
            <a:endParaRPr/>
          </a:p>
        </p:txBody>
      </p:sp>
      <p:pic>
        <p:nvPicPr>
          <p:cNvPr id="687" name="Google Shape;687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flipH="1">
            <a:off x="7999629" y="203365"/>
            <a:ext cx="848742" cy="8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rot="1097342" flipH="1">
            <a:off x="282412" y="4270936"/>
            <a:ext cx="875177" cy="85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E2A40ED-ABA4-C04D-92CD-7CD7930F8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644" y="-460721"/>
            <a:ext cx="9200644" cy="5947407"/>
          </a:xfrm>
          <a:prstGeom prst="rect">
            <a:avLst/>
          </a:prstGeom>
        </p:spPr>
      </p:pic>
      <p:sp>
        <p:nvSpPr>
          <p:cNvPr id="13" name="Google Shape;7181;p91">
            <a:extLst>
              <a:ext uri="{FF2B5EF4-FFF2-40B4-BE49-F238E27FC236}">
                <a16:creationId xmlns:a16="http://schemas.microsoft.com/office/drawing/2014/main" id="{CF3F19D5-D12C-AE49-989B-34CAB80A1025}"/>
              </a:ext>
            </a:extLst>
          </p:cNvPr>
          <p:cNvSpPr/>
          <p:nvPr/>
        </p:nvSpPr>
        <p:spPr>
          <a:xfrm rot="4202053">
            <a:off x="1066164" y="3797143"/>
            <a:ext cx="1488320" cy="1461534"/>
          </a:xfrm>
          <a:custGeom>
            <a:avLst/>
            <a:gdLst/>
            <a:ahLst/>
            <a:cxnLst/>
            <a:rect l="l" t="t" r="r" b="b"/>
            <a:pathLst>
              <a:path w="20155" h="19274" extrusionOk="0">
                <a:moveTo>
                  <a:pt x="12103" y="1130"/>
                </a:moveTo>
                <a:cubicBezTo>
                  <a:pt x="13694" y="1130"/>
                  <a:pt x="15284" y="1735"/>
                  <a:pt x="16496" y="2945"/>
                </a:cubicBezTo>
                <a:cubicBezTo>
                  <a:pt x="18917" y="5366"/>
                  <a:pt x="18917" y="9305"/>
                  <a:pt x="16496" y="11729"/>
                </a:cubicBezTo>
                <a:cubicBezTo>
                  <a:pt x="15286" y="12940"/>
                  <a:pt x="13695" y="13545"/>
                  <a:pt x="12104" y="13545"/>
                </a:cubicBezTo>
                <a:cubicBezTo>
                  <a:pt x="10514" y="13545"/>
                  <a:pt x="8923" y="12940"/>
                  <a:pt x="7712" y="11729"/>
                </a:cubicBezTo>
                <a:cubicBezTo>
                  <a:pt x="5288" y="9305"/>
                  <a:pt x="5288" y="5369"/>
                  <a:pt x="7712" y="2945"/>
                </a:cubicBezTo>
                <a:cubicBezTo>
                  <a:pt x="8923" y="1735"/>
                  <a:pt x="10513" y="1130"/>
                  <a:pt x="12103" y="1130"/>
                </a:cubicBezTo>
                <a:close/>
                <a:moveTo>
                  <a:pt x="4918" y="13726"/>
                </a:moveTo>
                <a:lnTo>
                  <a:pt x="5716" y="14524"/>
                </a:lnTo>
                <a:lnTo>
                  <a:pt x="4918" y="15322"/>
                </a:lnTo>
                <a:lnTo>
                  <a:pt x="4120" y="14524"/>
                </a:lnTo>
                <a:lnTo>
                  <a:pt x="4918" y="13726"/>
                </a:lnTo>
                <a:close/>
                <a:moveTo>
                  <a:pt x="12106" y="1"/>
                </a:moveTo>
                <a:cubicBezTo>
                  <a:pt x="10226" y="1"/>
                  <a:pt x="8345" y="717"/>
                  <a:pt x="6914" y="2147"/>
                </a:cubicBezTo>
                <a:cubicBezTo>
                  <a:pt x="4725" y="4333"/>
                  <a:pt x="4240" y="7516"/>
                  <a:pt x="5315" y="10133"/>
                </a:cubicBezTo>
                <a:lnTo>
                  <a:pt x="4518" y="10931"/>
                </a:lnTo>
                <a:cubicBezTo>
                  <a:pt x="4009" y="11434"/>
                  <a:pt x="3876" y="12208"/>
                  <a:pt x="4192" y="12852"/>
                </a:cubicBezTo>
                <a:lnTo>
                  <a:pt x="663" y="16382"/>
                </a:lnTo>
                <a:cubicBezTo>
                  <a:pt x="1" y="17044"/>
                  <a:pt x="1" y="18116"/>
                  <a:pt x="663" y="18778"/>
                </a:cubicBezTo>
                <a:cubicBezTo>
                  <a:pt x="994" y="19108"/>
                  <a:pt x="1428" y="19273"/>
                  <a:pt x="1862" y="19273"/>
                </a:cubicBezTo>
                <a:cubicBezTo>
                  <a:pt x="2295" y="19273"/>
                  <a:pt x="2729" y="19108"/>
                  <a:pt x="3060" y="18778"/>
                </a:cubicBezTo>
                <a:lnTo>
                  <a:pt x="6586" y="15249"/>
                </a:lnTo>
                <a:cubicBezTo>
                  <a:pt x="6820" y="15363"/>
                  <a:pt x="7071" y="15418"/>
                  <a:pt x="7320" y="15418"/>
                </a:cubicBezTo>
                <a:cubicBezTo>
                  <a:pt x="7757" y="15418"/>
                  <a:pt x="8188" y="15247"/>
                  <a:pt x="8510" y="14921"/>
                </a:cubicBezTo>
                <a:lnTo>
                  <a:pt x="9308" y="14126"/>
                </a:lnTo>
                <a:cubicBezTo>
                  <a:pt x="10192" y="14489"/>
                  <a:pt x="11145" y="14675"/>
                  <a:pt x="12104" y="14675"/>
                </a:cubicBezTo>
                <a:cubicBezTo>
                  <a:pt x="13962" y="14675"/>
                  <a:pt x="15843" y="13979"/>
                  <a:pt x="17294" y="12527"/>
                </a:cubicBezTo>
                <a:cubicBezTo>
                  <a:pt x="20155" y="9666"/>
                  <a:pt x="20155" y="5008"/>
                  <a:pt x="17294" y="2147"/>
                </a:cubicBezTo>
                <a:cubicBezTo>
                  <a:pt x="15864" y="716"/>
                  <a:pt x="13985" y="1"/>
                  <a:pt x="1210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" name="Google Shape;7181;p91">
            <a:extLst>
              <a:ext uri="{FF2B5EF4-FFF2-40B4-BE49-F238E27FC236}">
                <a16:creationId xmlns:a16="http://schemas.microsoft.com/office/drawing/2014/main" id="{3F6EF255-F778-CB48-A353-E34F91A470DF}"/>
              </a:ext>
            </a:extLst>
          </p:cNvPr>
          <p:cNvSpPr/>
          <p:nvPr/>
        </p:nvSpPr>
        <p:spPr>
          <a:xfrm>
            <a:off x="5664411" y="926754"/>
            <a:ext cx="1885209" cy="1659714"/>
          </a:xfrm>
          <a:custGeom>
            <a:avLst/>
            <a:gdLst/>
            <a:ahLst/>
            <a:cxnLst/>
            <a:rect l="l" t="t" r="r" b="b"/>
            <a:pathLst>
              <a:path w="20155" h="19274" extrusionOk="0">
                <a:moveTo>
                  <a:pt x="12103" y="1130"/>
                </a:moveTo>
                <a:cubicBezTo>
                  <a:pt x="13694" y="1130"/>
                  <a:pt x="15284" y="1735"/>
                  <a:pt x="16496" y="2945"/>
                </a:cubicBezTo>
                <a:cubicBezTo>
                  <a:pt x="18917" y="5366"/>
                  <a:pt x="18917" y="9305"/>
                  <a:pt x="16496" y="11729"/>
                </a:cubicBezTo>
                <a:cubicBezTo>
                  <a:pt x="15286" y="12940"/>
                  <a:pt x="13695" y="13545"/>
                  <a:pt x="12104" y="13545"/>
                </a:cubicBezTo>
                <a:cubicBezTo>
                  <a:pt x="10514" y="13545"/>
                  <a:pt x="8923" y="12940"/>
                  <a:pt x="7712" y="11729"/>
                </a:cubicBezTo>
                <a:cubicBezTo>
                  <a:pt x="5288" y="9305"/>
                  <a:pt x="5288" y="5369"/>
                  <a:pt x="7712" y="2945"/>
                </a:cubicBezTo>
                <a:cubicBezTo>
                  <a:pt x="8923" y="1735"/>
                  <a:pt x="10513" y="1130"/>
                  <a:pt x="12103" y="1130"/>
                </a:cubicBezTo>
                <a:close/>
                <a:moveTo>
                  <a:pt x="4918" y="13726"/>
                </a:moveTo>
                <a:lnTo>
                  <a:pt x="5716" y="14524"/>
                </a:lnTo>
                <a:lnTo>
                  <a:pt x="4918" y="15322"/>
                </a:lnTo>
                <a:lnTo>
                  <a:pt x="4120" y="14524"/>
                </a:lnTo>
                <a:lnTo>
                  <a:pt x="4918" y="13726"/>
                </a:lnTo>
                <a:close/>
                <a:moveTo>
                  <a:pt x="12106" y="1"/>
                </a:moveTo>
                <a:cubicBezTo>
                  <a:pt x="10226" y="1"/>
                  <a:pt x="8345" y="717"/>
                  <a:pt x="6914" y="2147"/>
                </a:cubicBezTo>
                <a:cubicBezTo>
                  <a:pt x="4725" y="4333"/>
                  <a:pt x="4240" y="7516"/>
                  <a:pt x="5315" y="10133"/>
                </a:cubicBezTo>
                <a:lnTo>
                  <a:pt x="4518" y="10931"/>
                </a:lnTo>
                <a:cubicBezTo>
                  <a:pt x="4009" y="11434"/>
                  <a:pt x="3876" y="12208"/>
                  <a:pt x="4192" y="12852"/>
                </a:cubicBezTo>
                <a:lnTo>
                  <a:pt x="663" y="16382"/>
                </a:lnTo>
                <a:cubicBezTo>
                  <a:pt x="1" y="17044"/>
                  <a:pt x="1" y="18116"/>
                  <a:pt x="663" y="18778"/>
                </a:cubicBezTo>
                <a:cubicBezTo>
                  <a:pt x="994" y="19108"/>
                  <a:pt x="1428" y="19273"/>
                  <a:pt x="1862" y="19273"/>
                </a:cubicBezTo>
                <a:cubicBezTo>
                  <a:pt x="2295" y="19273"/>
                  <a:pt x="2729" y="19108"/>
                  <a:pt x="3060" y="18778"/>
                </a:cubicBezTo>
                <a:lnTo>
                  <a:pt x="6586" y="15249"/>
                </a:lnTo>
                <a:cubicBezTo>
                  <a:pt x="6820" y="15363"/>
                  <a:pt x="7071" y="15418"/>
                  <a:pt x="7320" y="15418"/>
                </a:cubicBezTo>
                <a:cubicBezTo>
                  <a:pt x="7757" y="15418"/>
                  <a:pt x="8188" y="15247"/>
                  <a:pt x="8510" y="14921"/>
                </a:cubicBezTo>
                <a:lnTo>
                  <a:pt x="9308" y="14126"/>
                </a:lnTo>
                <a:cubicBezTo>
                  <a:pt x="10192" y="14489"/>
                  <a:pt x="11145" y="14675"/>
                  <a:pt x="12104" y="14675"/>
                </a:cubicBezTo>
                <a:cubicBezTo>
                  <a:pt x="13962" y="14675"/>
                  <a:pt x="15843" y="13979"/>
                  <a:pt x="17294" y="12527"/>
                </a:cubicBezTo>
                <a:cubicBezTo>
                  <a:pt x="20155" y="9666"/>
                  <a:pt x="20155" y="5008"/>
                  <a:pt x="17294" y="2147"/>
                </a:cubicBezTo>
                <a:cubicBezTo>
                  <a:pt x="15864" y="716"/>
                  <a:pt x="13985" y="1"/>
                  <a:pt x="1210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5" name="Google Shape;7181;p91">
            <a:extLst>
              <a:ext uri="{FF2B5EF4-FFF2-40B4-BE49-F238E27FC236}">
                <a16:creationId xmlns:a16="http://schemas.microsoft.com/office/drawing/2014/main" id="{2B32FA95-18EF-DD47-AE4A-B9E10A722966}"/>
              </a:ext>
            </a:extLst>
          </p:cNvPr>
          <p:cNvSpPr/>
          <p:nvPr/>
        </p:nvSpPr>
        <p:spPr>
          <a:xfrm rot="10800000">
            <a:off x="6098646" y="3452187"/>
            <a:ext cx="1479908" cy="1406047"/>
          </a:xfrm>
          <a:custGeom>
            <a:avLst/>
            <a:gdLst/>
            <a:ahLst/>
            <a:cxnLst/>
            <a:rect l="l" t="t" r="r" b="b"/>
            <a:pathLst>
              <a:path w="20155" h="19274" extrusionOk="0">
                <a:moveTo>
                  <a:pt x="12103" y="1130"/>
                </a:moveTo>
                <a:cubicBezTo>
                  <a:pt x="13694" y="1130"/>
                  <a:pt x="15284" y="1735"/>
                  <a:pt x="16496" y="2945"/>
                </a:cubicBezTo>
                <a:cubicBezTo>
                  <a:pt x="18917" y="5366"/>
                  <a:pt x="18917" y="9305"/>
                  <a:pt x="16496" y="11729"/>
                </a:cubicBezTo>
                <a:cubicBezTo>
                  <a:pt x="15286" y="12940"/>
                  <a:pt x="13695" y="13545"/>
                  <a:pt x="12104" y="13545"/>
                </a:cubicBezTo>
                <a:cubicBezTo>
                  <a:pt x="10514" y="13545"/>
                  <a:pt x="8923" y="12940"/>
                  <a:pt x="7712" y="11729"/>
                </a:cubicBezTo>
                <a:cubicBezTo>
                  <a:pt x="5288" y="9305"/>
                  <a:pt x="5288" y="5369"/>
                  <a:pt x="7712" y="2945"/>
                </a:cubicBezTo>
                <a:cubicBezTo>
                  <a:pt x="8923" y="1735"/>
                  <a:pt x="10513" y="1130"/>
                  <a:pt x="12103" y="1130"/>
                </a:cubicBezTo>
                <a:close/>
                <a:moveTo>
                  <a:pt x="4918" y="13726"/>
                </a:moveTo>
                <a:lnTo>
                  <a:pt x="5716" y="14524"/>
                </a:lnTo>
                <a:lnTo>
                  <a:pt x="4918" y="15322"/>
                </a:lnTo>
                <a:lnTo>
                  <a:pt x="4120" y="14524"/>
                </a:lnTo>
                <a:lnTo>
                  <a:pt x="4918" y="13726"/>
                </a:lnTo>
                <a:close/>
                <a:moveTo>
                  <a:pt x="12106" y="1"/>
                </a:moveTo>
                <a:cubicBezTo>
                  <a:pt x="10226" y="1"/>
                  <a:pt x="8345" y="717"/>
                  <a:pt x="6914" y="2147"/>
                </a:cubicBezTo>
                <a:cubicBezTo>
                  <a:pt x="4725" y="4333"/>
                  <a:pt x="4240" y="7516"/>
                  <a:pt x="5315" y="10133"/>
                </a:cubicBezTo>
                <a:lnTo>
                  <a:pt x="4518" y="10931"/>
                </a:lnTo>
                <a:cubicBezTo>
                  <a:pt x="4009" y="11434"/>
                  <a:pt x="3876" y="12208"/>
                  <a:pt x="4192" y="12852"/>
                </a:cubicBezTo>
                <a:lnTo>
                  <a:pt x="663" y="16382"/>
                </a:lnTo>
                <a:cubicBezTo>
                  <a:pt x="1" y="17044"/>
                  <a:pt x="1" y="18116"/>
                  <a:pt x="663" y="18778"/>
                </a:cubicBezTo>
                <a:cubicBezTo>
                  <a:pt x="994" y="19108"/>
                  <a:pt x="1428" y="19273"/>
                  <a:pt x="1862" y="19273"/>
                </a:cubicBezTo>
                <a:cubicBezTo>
                  <a:pt x="2295" y="19273"/>
                  <a:pt x="2729" y="19108"/>
                  <a:pt x="3060" y="18778"/>
                </a:cubicBezTo>
                <a:lnTo>
                  <a:pt x="6586" y="15249"/>
                </a:lnTo>
                <a:cubicBezTo>
                  <a:pt x="6820" y="15363"/>
                  <a:pt x="7071" y="15418"/>
                  <a:pt x="7320" y="15418"/>
                </a:cubicBezTo>
                <a:cubicBezTo>
                  <a:pt x="7757" y="15418"/>
                  <a:pt x="8188" y="15247"/>
                  <a:pt x="8510" y="14921"/>
                </a:cubicBezTo>
                <a:lnTo>
                  <a:pt x="9308" y="14126"/>
                </a:lnTo>
                <a:cubicBezTo>
                  <a:pt x="10192" y="14489"/>
                  <a:pt x="11145" y="14675"/>
                  <a:pt x="12104" y="14675"/>
                </a:cubicBezTo>
                <a:cubicBezTo>
                  <a:pt x="13962" y="14675"/>
                  <a:pt x="15843" y="13979"/>
                  <a:pt x="17294" y="12527"/>
                </a:cubicBezTo>
                <a:cubicBezTo>
                  <a:pt x="20155" y="9666"/>
                  <a:pt x="20155" y="5008"/>
                  <a:pt x="17294" y="2147"/>
                </a:cubicBezTo>
                <a:cubicBezTo>
                  <a:pt x="15864" y="716"/>
                  <a:pt x="13985" y="1"/>
                  <a:pt x="1210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16" name="Picture 1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13539B2-5AEF-7248-A9DC-C87A5A14E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03" t="30251" r="21735" b="60121"/>
          <a:stretch/>
        </p:blipFill>
        <p:spPr>
          <a:xfrm>
            <a:off x="6221481" y="1027408"/>
            <a:ext cx="1178386" cy="1068593"/>
          </a:xfrm>
          <a:prstGeom prst="ellipse">
            <a:avLst/>
          </a:prstGeom>
        </p:spPr>
      </p:pic>
      <p:pic>
        <p:nvPicPr>
          <p:cNvPr id="18" name="Picture 1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B8FE926-92B3-404D-AB7C-F4EED7634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51" t="80906" r="71787" b="9466"/>
          <a:stretch/>
        </p:blipFill>
        <p:spPr>
          <a:xfrm>
            <a:off x="1565446" y="4132164"/>
            <a:ext cx="934686" cy="930315"/>
          </a:xfrm>
          <a:prstGeom prst="ellipse">
            <a:avLst/>
          </a:prstGeom>
        </p:spPr>
      </p:pic>
      <p:pic>
        <p:nvPicPr>
          <p:cNvPr id="19" name="Picture 1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F3BC69C-D6A7-3142-AE56-34EBDA9BA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7" t="21530" r="73291" b="68842"/>
          <a:stretch/>
        </p:blipFill>
        <p:spPr>
          <a:xfrm>
            <a:off x="1557254" y="588049"/>
            <a:ext cx="934686" cy="930315"/>
          </a:xfrm>
          <a:prstGeom prst="ellipse">
            <a:avLst/>
          </a:prstGeom>
        </p:spPr>
      </p:pic>
      <p:pic>
        <p:nvPicPr>
          <p:cNvPr id="20" name="Picture 1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F23CCA9-63AC-B340-B338-5414429F7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95" t="76482" r="21143" b="13890"/>
          <a:stretch/>
        </p:blipFill>
        <p:spPr>
          <a:xfrm>
            <a:off x="6221481" y="3864649"/>
            <a:ext cx="934686" cy="930315"/>
          </a:xfrm>
          <a:prstGeom prst="ellipse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B81FAD4-3129-CD4E-A93B-4B7DE4FC7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9" t="46433" r="66256" b="44972"/>
          <a:stretch/>
        </p:blipFill>
        <p:spPr>
          <a:xfrm>
            <a:off x="732802" y="1761290"/>
            <a:ext cx="3491558" cy="1599725"/>
          </a:xfrm>
          <a:prstGeom prst="rect">
            <a:avLst/>
          </a:prstGeom>
        </p:spPr>
      </p:pic>
      <p:sp>
        <p:nvSpPr>
          <p:cNvPr id="12" name="Google Shape;7181;p91">
            <a:extLst>
              <a:ext uri="{FF2B5EF4-FFF2-40B4-BE49-F238E27FC236}">
                <a16:creationId xmlns:a16="http://schemas.microsoft.com/office/drawing/2014/main" id="{2E7CB72C-EA09-7F4E-BCF6-13DB3B229673}"/>
              </a:ext>
            </a:extLst>
          </p:cNvPr>
          <p:cNvSpPr/>
          <p:nvPr/>
        </p:nvSpPr>
        <p:spPr>
          <a:xfrm>
            <a:off x="1080211" y="590189"/>
            <a:ext cx="1501456" cy="1211907"/>
          </a:xfrm>
          <a:custGeom>
            <a:avLst/>
            <a:gdLst/>
            <a:ahLst/>
            <a:cxnLst/>
            <a:rect l="l" t="t" r="r" b="b"/>
            <a:pathLst>
              <a:path w="20155" h="19274" extrusionOk="0">
                <a:moveTo>
                  <a:pt x="12103" y="1130"/>
                </a:moveTo>
                <a:cubicBezTo>
                  <a:pt x="13694" y="1130"/>
                  <a:pt x="15284" y="1735"/>
                  <a:pt x="16496" y="2945"/>
                </a:cubicBezTo>
                <a:cubicBezTo>
                  <a:pt x="18917" y="5366"/>
                  <a:pt x="18917" y="9305"/>
                  <a:pt x="16496" y="11729"/>
                </a:cubicBezTo>
                <a:cubicBezTo>
                  <a:pt x="15286" y="12940"/>
                  <a:pt x="13695" y="13545"/>
                  <a:pt x="12104" y="13545"/>
                </a:cubicBezTo>
                <a:cubicBezTo>
                  <a:pt x="10514" y="13545"/>
                  <a:pt x="8923" y="12940"/>
                  <a:pt x="7712" y="11729"/>
                </a:cubicBezTo>
                <a:cubicBezTo>
                  <a:pt x="5288" y="9305"/>
                  <a:pt x="5288" y="5369"/>
                  <a:pt x="7712" y="2945"/>
                </a:cubicBezTo>
                <a:cubicBezTo>
                  <a:pt x="8923" y="1735"/>
                  <a:pt x="10513" y="1130"/>
                  <a:pt x="12103" y="1130"/>
                </a:cubicBezTo>
                <a:close/>
                <a:moveTo>
                  <a:pt x="4918" y="13726"/>
                </a:moveTo>
                <a:lnTo>
                  <a:pt x="5716" y="14524"/>
                </a:lnTo>
                <a:lnTo>
                  <a:pt x="4918" y="15322"/>
                </a:lnTo>
                <a:lnTo>
                  <a:pt x="4120" y="14524"/>
                </a:lnTo>
                <a:lnTo>
                  <a:pt x="4918" y="13726"/>
                </a:lnTo>
                <a:close/>
                <a:moveTo>
                  <a:pt x="12106" y="1"/>
                </a:moveTo>
                <a:cubicBezTo>
                  <a:pt x="10226" y="1"/>
                  <a:pt x="8345" y="717"/>
                  <a:pt x="6914" y="2147"/>
                </a:cubicBezTo>
                <a:cubicBezTo>
                  <a:pt x="4725" y="4333"/>
                  <a:pt x="4240" y="7516"/>
                  <a:pt x="5315" y="10133"/>
                </a:cubicBezTo>
                <a:lnTo>
                  <a:pt x="4518" y="10931"/>
                </a:lnTo>
                <a:cubicBezTo>
                  <a:pt x="4009" y="11434"/>
                  <a:pt x="3876" y="12208"/>
                  <a:pt x="4192" y="12852"/>
                </a:cubicBezTo>
                <a:lnTo>
                  <a:pt x="663" y="16382"/>
                </a:lnTo>
                <a:cubicBezTo>
                  <a:pt x="1" y="17044"/>
                  <a:pt x="1" y="18116"/>
                  <a:pt x="663" y="18778"/>
                </a:cubicBezTo>
                <a:cubicBezTo>
                  <a:pt x="994" y="19108"/>
                  <a:pt x="1428" y="19273"/>
                  <a:pt x="1862" y="19273"/>
                </a:cubicBezTo>
                <a:cubicBezTo>
                  <a:pt x="2295" y="19273"/>
                  <a:pt x="2729" y="19108"/>
                  <a:pt x="3060" y="18778"/>
                </a:cubicBezTo>
                <a:lnTo>
                  <a:pt x="6586" y="15249"/>
                </a:lnTo>
                <a:cubicBezTo>
                  <a:pt x="6820" y="15363"/>
                  <a:pt x="7071" y="15418"/>
                  <a:pt x="7320" y="15418"/>
                </a:cubicBezTo>
                <a:cubicBezTo>
                  <a:pt x="7757" y="15418"/>
                  <a:pt x="8188" y="15247"/>
                  <a:pt x="8510" y="14921"/>
                </a:cubicBezTo>
                <a:lnTo>
                  <a:pt x="9308" y="14126"/>
                </a:lnTo>
                <a:cubicBezTo>
                  <a:pt x="10192" y="14489"/>
                  <a:pt x="11145" y="14675"/>
                  <a:pt x="12104" y="14675"/>
                </a:cubicBezTo>
                <a:cubicBezTo>
                  <a:pt x="13962" y="14675"/>
                  <a:pt x="15843" y="13979"/>
                  <a:pt x="17294" y="12527"/>
                </a:cubicBezTo>
                <a:cubicBezTo>
                  <a:pt x="20155" y="9666"/>
                  <a:pt x="20155" y="5008"/>
                  <a:pt x="17294" y="2147"/>
                </a:cubicBezTo>
                <a:cubicBezTo>
                  <a:pt x="15864" y="716"/>
                  <a:pt x="13985" y="1"/>
                  <a:pt x="1210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43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348988-FFA9-8048-A388-D64C81B7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" name="Picture 1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95A7F67-3081-BA45-841C-E2AC3B32D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7" b="5644"/>
          <a:stretch/>
        </p:blipFill>
        <p:spPr>
          <a:xfrm>
            <a:off x="0" y="-11747"/>
            <a:ext cx="9164884" cy="5155247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909A237-76F0-5F47-B7E5-6A4B7B6C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t="74277" r="24525" b="16056"/>
          <a:stretch/>
        </p:blipFill>
        <p:spPr>
          <a:xfrm>
            <a:off x="5723467" y="3664232"/>
            <a:ext cx="1306126" cy="1147384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B7B473E-6403-8344-BF0A-2107F04A3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23" t="29252" r="22215" b="57007"/>
          <a:stretch/>
        </p:blipFill>
        <p:spPr>
          <a:xfrm>
            <a:off x="5706533" y="1017725"/>
            <a:ext cx="1781529" cy="1512654"/>
          </a:xfrm>
          <a:prstGeom prst="ellipse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E05B3-4036-8249-8BB1-2A111869030A}"/>
              </a:ext>
            </a:extLst>
          </p:cNvPr>
          <p:cNvGrpSpPr/>
          <p:nvPr/>
        </p:nvGrpSpPr>
        <p:grpSpPr>
          <a:xfrm>
            <a:off x="1128354" y="378873"/>
            <a:ext cx="2131314" cy="1640131"/>
            <a:chOff x="1503269" y="667909"/>
            <a:chExt cx="2676051" cy="2246170"/>
          </a:xfrm>
        </p:grpSpPr>
        <p:pic>
          <p:nvPicPr>
            <p:cNvPr id="22" name="Picture 21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CE5030F9-D5CE-5A4E-BE88-49F019093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776" t="20142" r="71661" b="72426"/>
            <a:stretch/>
          </p:blipFill>
          <p:spPr>
            <a:xfrm>
              <a:off x="2286000" y="762000"/>
              <a:ext cx="1676400" cy="1498600"/>
            </a:xfrm>
            <a:prstGeom prst="ellipse">
              <a:avLst/>
            </a:prstGeom>
          </p:spPr>
        </p:pic>
        <p:sp>
          <p:nvSpPr>
            <p:cNvPr id="27" name="Google Shape;7181;p91">
              <a:extLst>
                <a:ext uri="{FF2B5EF4-FFF2-40B4-BE49-F238E27FC236}">
                  <a16:creationId xmlns:a16="http://schemas.microsoft.com/office/drawing/2014/main" id="{834E5992-0966-4549-85FA-88FAD116742B}"/>
                </a:ext>
              </a:extLst>
            </p:cNvPr>
            <p:cNvSpPr/>
            <p:nvPr/>
          </p:nvSpPr>
          <p:spPr>
            <a:xfrm>
              <a:off x="1503269" y="667909"/>
              <a:ext cx="2676051" cy="224617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3" name="Picture 2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6B70448-0EDC-194A-B575-F3FAAB819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13" t="79279" r="69421" b="13718"/>
          <a:stretch/>
        </p:blipFill>
        <p:spPr>
          <a:xfrm>
            <a:off x="1590767" y="3734305"/>
            <a:ext cx="1330446" cy="1217576"/>
          </a:xfrm>
          <a:prstGeom prst="ellipse">
            <a:avLst/>
          </a:prstGeom>
        </p:spPr>
      </p:pic>
      <p:sp>
        <p:nvSpPr>
          <p:cNvPr id="29" name="Google Shape;7181;p91">
            <a:extLst>
              <a:ext uri="{FF2B5EF4-FFF2-40B4-BE49-F238E27FC236}">
                <a16:creationId xmlns:a16="http://schemas.microsoft.com/office/drawing/2014/main" id="{D39F8524-F1B3-9743-ACC0-E4A33B046828}"/>
              </a:ext>
            </a:extLst>
          </p:cNvPr>
          <p:cNvSpPr/>
          <p:nvPr/>
        </p:nvSpPr>
        <p:spPr>
          <a:xfrm rot="4202053">
            <a:off x="1054376" y="3338006"/>
            <a:ext cx="2014215" cy="1799837"/>
          </a:xfrm>
          <a:custGeom>
            <a:avLst/>
            <a:gdLst/>
            <a:ahLst/>
            <a:cxnLst/>
            <a:rect l="l" t="t" r="r" b="b"/>
            <a:pathLst>
              <a:path w="20155" h="19274" extrusionOk="0">
                <a:moveTo>
                  <a:pt x="12103" y="1130"/>
                </a:moveTo>
                <a:cubicBezTo>
                  <a:pt x="13694" y="1130"/>
                  <a:pt x="15284" y="1735"/>
                  <a:pt x="16496" y="2945"/>
                </a:cubicBezTo>
                <a:cubicBezTo>
                  <a:pt x="18917" y="5366"/>
                  <a:pt x="18917" y="9305"/>
                  <a:pt x="16496" y="11729"/>
                </a:cubicBezTo>
                <a:cubicBezTo>
                  <a:pt x="15286" y="12940"/>
                  <a:pt x="13695" y="13545"/>
                  <a:pt x="12104" y="13545"/>
                </a:cubicBezTo>
                <a:cubicBezTo>
                  <a:pt x="10514" y="13545"/>
                  <a:pt x="8923" y="12940"/>
                  <a:pt x="7712" y="11729"/>
                </a:cubicBezTo>
                <a:cubicBezTo>
                  <a:pt x="5288" y="9305"/>
                  <a:pt x="5288" y="5369"/>
                  <a:pt x="7712" y="2945"/>
                </a:cubicBezTo>
                <a:cubicBezTo>
                  <a:pt x="8923" y="1735"/>
                  <a:pt x="10513" y="1130"/>
                  <a:pt x="12103" y="1130"/>
                </a:cubicBezTo>
                <a:close/>
                <a:moveTo>
                  <a:pt x="4918" y="13726"/>
                </a:moveTo>
                <a:lnTo>
                  <a:pt x="5716" y="14524"/>
                </a:lnTo>
                <a:lnTo>
                  <a:pt x="4918" y="15322"/>
                </a:lnTo>
                <a:lnTo>
                  <a:pt x="4120" y="14524"/>
                </a:lnTo>
                <a:lnTo>
                  <a:pt x="4918" y="13726"/>
                </a:lnTo>
                <a:close/>
                <a:moveTo>
                  <a:pt x="12106" y="1"/>
                </a:moveTo>
                <a:cubicBezTo>
                  <a:pt x="10226" y="1"/>
                  <a:pt x="8345" y="717"/>
                  <a:pt x="6914" y="2147"/>
                </a:cubicBezTo>
                <a:cubicBezTo>
                  <a:pt x="4725" y="4333"/>
                  <a:pt x="4240" y="7516"/>
                  <a:pt x="5315" y="10133"/>
                </a:cubicBezTo>
                <a:lnTo>
                  <a:pt x="4518" y="10931"/>
                </a:lnTo>
                <a:cubicBezTo>
                  <a:pt x="4009" y="11434"/>
                  <a:pt x="3876" y="12208"/>
                  <a:pt x="4192" y="12852"/>
                </a:cubicBezTo>
                <a:lnTo>
                  <a:pt x="663" y="16382"/>
                </a:lnTo>
                <a:cubicBezTo>
                  <a:pt x="1" y="17044"/>
                  <a:pt x="1" y="18116"/>
                  <a:pt x="663" y="18778"/>
                </a:cubicBezTo>
                <a:cubicBezTo>
                  <a:pt x="994" y="19108"/>
                  <a:pt x="1428" y="19273"/>
                  <a:pt x="1862" y="19273"/>
                </a:cubicBezTo>
                <a:cubicBezTo>
                  <a:pt x="2295" y="19273"/>
                  <a:pt x="2729" y="19108"/>
                  <a:pt x="3060" y="18778"/>
                </a:cubicBezTo>
                <a:lnTo>
                  <a:pt x="6586" y="15249"/>
                </a:lnTo>
                <a:cubicBezTo>
                  <a:pt x="6820" y="15363"/>
                  <a:pt x="7071" y="15418"/>
                  <a:pt x="7320" y="15418"/>
                </a:cubicBezTo>
                <a:cubicBezTo>
                  <a:pt x="7757" y="15418"/>
                  <a:pt x="8188" y="15247"/>
                  <a:pt x="8510" y="14921"/>
                </a:cubicBezTo>
                <a:lnTo>
                  <a:pt x="9308" y="14126"/>
                </a:lnTo>
                <a:cubicBezTo>
                  <a:pt x="10192" y="14489"/>
                  <a:pt x="11145" y="14675"/>
                  <a:pt x="12104" y="14675"/>
                </a:cubicBezTo>
                <a:cubicBezTo>
                  <a:pt x="13962" y="14675"/>
                  <a:pt x="15843" y="13979"/>
                  <a:pt x="17294" y="12527"/>
                </a:cubicBezTo>
                <a:cubicBezTo>
                  <a:pt x="20155" y="9666"/>
                  <a:pt x="20155" y="5008"/>
                  <a:pt x="17294" y="2147"/>
                </a:cubicBezTo>
                <a:cubicBezTo>
                  <a:pt x="15864" y="716"/>
                  <a:pt x="13985" y="1"/>
                  <a:pt x="1210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2" name="Google Shape;7181;p91">
            <a:extLst>
              <a:ext uri="{FF2B5EF4-FFF2-40B4-BE49-F238E27FC236}">
                <a16:creationId xmlns:a16="http://schemas.microsoft.com/office/drawing/2014/main" id="{16D613FE-731E-5047-8876-FCE07A05E9AE}"/>
              </a:ext>
            </a:extLst>
          </p:cNvPr>
          <p:cNvSpPr/>
          <p:nvPr/>
        </p:nvSpPr>
        <p:spPr>
          <a:xfrm>
            <a:off x="4938924" y="937544"/>
            <a:ext cx="2676051" cy="2246170"/>
          </a:xfrm>
          <a:custGeom>
            <a:avLst/>
            <a:gdLst/>
            <a:ahLst/>
            <a:cxnLst/>
            <a:rect l="l" t="t" r="r" b="b"/>
            <a:pathLst>
              <a:path w="20155" h="19274" extrusionOk="0">
                <a:moveTo>
                  <a:pt x="12103" y="1130"/>
                </a:moveTo>
                <a:cubicBezTo>
                  <a:pt x="13694" y="1130"/>
                  <a:pt x="15284" y="1735"/>
                  <a:pt x="16496" y="2945"/>
                </a:cubicBezTo>
                <a:cubicBezTo>
                  <a:pt x="18917" y="5366"/>
                  <a:pt x="18917" y="9305"/>
                  <a:pt x="16496" y="11729"/>
                </a:cubicBezTo>
                <a:cubicBezTo>
                  <a:pt x="15286" y="12940"/>
                  <a:pt x="13695" y="13545"/>
                  <a:pt x="12104" y="13545"/>
                </a:cubicBezTo>
                <a:cubicBezTo>
                  <a:pt x="10514" y="13545"/>
                  <a:pt x="8923" y="12940"/>
                  <a:pt x="7712" y="11729"/>
                </a:cubicBezTo>
                <a:cubicBezTo>
                  <a:pt x="5288" y="9305"/>
                  <a:pt x="5288" y="5369"/>
                  <a:pt x="7712" y="2945"/>
                </a:cubicBezTo>
                <a:cubicBezTo>
                  <a:pt x="8923" y="1735"/>
                  <a:pt x="10513" y="1130"/>
                  <a:pt x="12103" y="1130"/>
                </a:cubicBezTo>
                <a:close/>
                <a:moveTo>
                  <a:pt x="4918" y="13726"/>
                </a:moveTo>
                <a:lnTo>
                  <a:pt x="5716" y="14524"/>
                </a:lnTo>
                <a:lnTo>
                  <a:pt x="4918" y="15322"/>
                </a:lnTo>
                <a:lnTo>
                  <a:pt x="4120" y="14524"/>
                </a:lnTo>
                <a:lnTo>
                  <a:pt x="4918" y="13726"/>
                </a:lnTo>
                <a:close/>
                <a:moveTo>
                  <a:pt x="12106" y="1"/>
                </a:moveTo>
                <a:cubicBezTo>
                  <a:pt x="10226" y="1"/>
                  <a:pt x="8345" y="717"/>
                  <a:pt x="6914" y="2147"/>
                </a:cubicBezTo>
                <a:cubicBezTo>
                  <a:pt x="4725" y="4333"/>
                  <a:pt x="4240" y="7516"/>
                  <a:pt x="5315" y="10133"/>
                </a:cubicBezTo>
                <a:lnTo>
                  <a:pt x="4518" y="10931"/>
                </a:lnTo>
                <a:cubicBezTo>
                  <a:pt x="4009" y="11434"/>
                  <a:pt x="3876" y="12208"/>
                  <a:pt x="4192" y="12852"/>
                </a:cubicBezTo>
                <a:lnTo>
                  <a:pt x="663" y="16382"/>
                </a:lnTo>
                <a:cubicBezTo>
                  <a:pt x="1" y="17044"/>
                  <a:pt x="1" y="18116"/>
                  <a:pt x="663" y="18778"/>
                </a:cubicBezTo>
                <a:cubicBezTo>
                  <a:pt x="994" y="19108"/>
                  <a:pt x="1428" y="19273"/>
                  <a:pt x="1862" y="19273"/>
                </a:cubicBezTo>
                <a:cubicBezTo>
                  <a:pt x="2295" y="19273"/>
                  <a:pt x="2729" y="19108"/>
                  <a:pt x="3060" y="18778"/>
                </a:cubicBezTo>
                <a:lnTo>
                  <a:pt x="6586" y="15249"/>
                </a:lnTo>
                <a:cubicBezTo>
                  <a:pt x="6820" y="15363"/>
                  <a:pt x="7071" y="15418"/>
                  <a:pt x="7320" y="15418"/>
                </a:cubicBezTo>
                <a:cubicBezTo>
                  <a:pt x="7757" y="15418"/>
                  <a:pt x="8188" y="15247"/>
                  <a:pt x="8510" y="14921"/>
                </a:cubicBezTo>
                <a:lnTo>
                  <a:pt x="9308" y="14126"/>
                </a:lnTo>
                <a:cubicBezTo>
                  <a:pt x="10192" y="14489"/>
                  <a:pt x="11145" y="14675"/>
                  <a:pt x="12104" y="14675"/>
                </a:cubicBezTo>
                <a:cubicBezTo>
                  <a:pt x="13962" y="14675"/>
                  <a:pt x="15843" y="13979"/>
                  <a:pt x="17294" y="12527"/>
                </a:cubicBezTo>
                <a:cubicBezTo>
                  <a:pt x="20155" y="9666"/>
                  <a:pt x="20155" y="5008"/>
                  <a:pt x="17294" y="2147"/>
                </a:cubicBezTo>
                <a:cubicBezTo>
                  <a:pt x="15864" y="716"/>
                  <a:pt x="13985" y="1"/>
                  <a:pt x="1210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3" name="Google Shape;7181;p91">
            <a:extLst>
              <a:ext uri="{FF2B5EF4-FFF2-40B4-BE49-F238E27FC236}">
                <a16:creationId xmlns:a16="http://schemas.microsoft.com/office/drawing/2014/main" id="{3847CAB3-B426-764A-82A9-617F97A2E6A9}"/>
              </a:ext>
            </a:extLst>
          </p:cNvPr>
          <p:cNvSpPr/>
          <p:nvPr/>
        </p:nvSpPr>
        <p:spPr>
          <a:xfrm rot="10800000">
            <a:off x="5567469" y="3135260"/>
            <a:ext cx="2059655" cy="1902871"/>
          </a:xfrm>
          <a:custGeom>
            <a:avLst/>
            <a:gdLst/>
            <a:ahLst/>
            <a:cxnLst/>
            <a:rect l="l" t="t" r="r" b="b"/>
            <a:pathLst>
              <a:path w="20155" h="19274" extrusionOk="0">
                <a:moveTo>
                  <a:pt x="12103" y="1130"/>
                </a:moveTo>
                <a:cubicBezTo>
                  <a:pt x="13694" y="1130"/>
                  <a:pt x="15284" y="1735"/>
                  <a:pt x="16496" y="2945"/>
                </a:cubicBezTo>
                <a:cubicBezTo>
                  <a:pt x="18917" y="5366"/>
                  <a:pt x="18917" y="9305"/>
                  <a:pt x="16496" y="11729"/>
                </a:cubicBezTo>
                <a:cubicBezTo>
                  <a:pt x="15286" y="12940"/>
                  <a:pt x="13695" y="13545"/>
                  <a:pt x="12104" y="13545"/>
                </a:cubicBezTo>
                <a:cubicBezTo>
                  <a:pt x="10514" y="13545"/>
                  <a:pt x="8923" y="12940"/>
                  <a:pt x="7712" y="11729"/>
                </a:cubicBezTo>
                <a:cubicBezTo>
                  <a:pt x="5288" y="9305"/>
                  <a:pt x="5288" y="5369"/>
                  <a:pt x="7712" y="2945"/>
                </a:cubicBezTo>
                <a:cubicBezTo>
                  <a:pt x="8923" y="1735"/>
                  <a:pt x="10513" y="1130"/>
                  <a:pt x="12103" y="1130"/>
                </a:cubicBezTo>
                <a:close/>
                <a:moveTo>
                  <a:pt x="4918" y="13726"/>
                </a:moveTo>
                <a:lnTo>
                  <a:pt x="5716" y="14524"/>
                </a:lnTo>
                <a:lnTo>
                  <a:pt x="4918" y="15322"/>
                </a:lnTo>
                <a:lnTo>
                  <a:pt x="4120" y="14524"/>
                </a:lnTo>
                <a:lnTo>
                  <a:pt x="4918" y="13726"/>
                </a:lnTo>
                <a:close/>
                <a:moveTo>
                  <a:pt x="12106" y="1"/>
                </a:moveTo>
                <a:cubicBezTo>
                  <a:pt x="10226" y="1"/>
                  <a:pt x="8345" y="717"/>
                  <a:pt x="6914" y="2147"/>
                </a:cubicBezTo>
                <a:cubicBezTo>
                  <a:pt x="4725" y="4333"/>
                  <a:pt x="4240" y="7516"/>
                  <a:pt x="5315" y="10133"/>
                </a:cubicBezTo>
                <a:lnTo>
                  <a:pt x="4518" y="10931"/>
                </a:lnTo>
                <a:cubicBezTo>
                  <a:pt x="4009" y="11434"/>
                  <a:pt x="3876" y="12208"/>
                  <a:pt x="4192" y="12852"/>
                </a:cubicBezTo>
                <a:lnTo>
                  <a:pt x="663" y="16382"/>
                </a:lnTo>
                <a:cubicBezTo>
                  <a:pt x="1" y="17044"/>
                  <a:pt x="1" y="18116"/>
                  <a:pt x="663" y="18778"/>
                </a:cubicBezTo>
                <a:cubicBezTo>
                  <a:pt x="994" y="19108"/>
                  <a:pt x="1428" y="19273"/>
                  <a:pt x="1862" y="19273"/>
                </a:cubicBezTo>
                <a:cubicBezTo>
                  <a:pt x="2295" y="19273"/>
                  <a:pt x="2729" y="19108"/>
                  <a:pt x="3060" y="18778"/>
                </a:cubicBezTo>
                <a:lnTo>
                  <a:pt x="6586" y="15249"/>
                </a:lnTo>
                <a:cubicBezTo>
                  <a:pt x="6820" y="15363"/>
                  <a:pt x="7071" y="15418"/>
                  <a:pt x="7320" y="15418"/>
                </a:cubicBezTo>
                <a:cubicBezTo>
                  <a:pt x="7757" y="15418"/>
                  <a:pt x="8188" y="15247"/>
                  <a:pt x="8510" y="14921"/>
                </a:cubicBezTo>
                <a:lnTo>
                  <a:pt x="9308" y="14126"/>
                </a:lnTo>
                <a:cubicBezTo>
                  <a:pt x="10192" y="14489"/>
                  <a:pt x="11145" y="14675"/>
                  <a:pt x="12104" y="14675"/>
                </a:cubicBezTo>
                <a:cubicBezTo>
                  <a:pt x="13962" y="14675"/>
                  <a:pt x="15843" y="13979"/>
                  <a:pt x="17294" y="12527"/>
                </a:cubicBezTo>
                <a:cubicBezTo>
                  <a:pt x="20155" y="9666"/>
                  <a:pt x="20155" y="5008"/>
                  <a:pt x="17294" y="2147"/>
                </a:cubicBezTo>
                <a:cubicBezTo>
                  <a:pt x="15864" y="716"/>
                  <a:pt x="13985" y="1"/>
                  <a:pt x="1210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439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Résultats</a:t>
            </a:r>
            <a:endParaRPr/>
          </a:p>
        </p:txBody>
      </p:sp>
      <p:pic>
        <p:nvPicPr>
          <p:cNvPr id="687" name="Google Shape;687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flipH="1">
            <a:off x="7999629" y="203365"/>
            <a:ext cx="848742" cy="8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rot="1097342" flipH="1">
            <a:off x="282412" y="4270936"/>
            <a:ext cx="875177" cy="85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97364EA-E35B-A54E-AA9C-994349D40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32198"/>
            <a:ext cx="9156076" cy="59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04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Résultats</a:t>
            </a:r>
            <a:endParaRPr/>
          </a:p>
        </p:txBody>
      </p:sp>
      <p:pic>
        <p:nvPicPr>
          <p:cNvPr id="687" name="Google Shape;687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flipH="1">
            <a:off x="7999629" y="203365"/>
            <a:ext cx="848742" cy="8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8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rot="1097342" flipH="1">
            <a:off x="282412" y="4270936"/>
            <a:ext cx="875177" cy="85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97364EA-E35B-A54E-AA9C-994349D40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32198"/>
            <a:ext cx="9156076" cy="59185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98AF8A-4D41-1C4E-AB82-6B15D0FA4614}"/>
                  </a:ext>
                </a:extLst>
              </p14:cNvPr>
              <p14:cNvContentPartPr/>
              <p14:nvPr/>
            </p14:nvContentPartPr>
            <p14:xfrm>
              <a:off x="2410449" y="4706826"/>
              <a:ext cx="296640" cy="20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98AF8A-4D41-1C4E-AB82-6B15D0FA46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1449" y="4697842"/>
                <a:ext cx="314280" cy="218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93E8BD-406F-F24D-A755-3139D168E355}"/>
                  </a:ext>
                </a:extLst>
              </p14:cNvPr>
              <p14:cNvContentPartPr/>
              <p14:nvPr/>
            </p14:nvContentPartPr>
            <p14:xfrm>
              <a:off x="6806049" y="1680666"/>
              <a:ext cx="356040" cy="252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93E8BD-406F-F24D-A755-3139D168E3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7049" y="1671666"/>
                <a:ext cx="3736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F447AA-3997-E049-A284-590282FCDF4D}"/>
                  </a:ext>
                </a:extLst>
              </p14:cNvPr>
              <p14:cNvContentPartPr/>
              <p14:nvPr/>
            </p14:nvContentPartPr>
            <p14:xfrm>
              <a:off x="2397489" y="1210866"/>
              <a:ext cx="338760" cy="209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F447AA-3997-E049-A284-590282FCDF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8489" y="1201866"/>
                <a:ext cx="3564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F565C46-7D18-2E4C-AC52-18A1DB02843D}"/>
                  </a:ext>
                </a:extLst>
              </p14:cNvPr>
              <p14:cNvContentPartPr/>
              <p14:nvPr/>
            </p14:nvContentPartPr>
            <p14:xfrm>
              <a:off x="6947889" y="4368426"/>
              <a:ext cx="336960" cy="229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F565C46-7D18-2E4C-AC52-18A1DB02843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38889" y="4359440"/>
                <a:ext cx="354600" cy="2472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0843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5"/>
          <p:cNvSpPr txBox="1">
            <a:spLocks noGrp="1"/>
          </p:cNvSpPr>
          <p:nvPr>
            <p:ph type="title"/>
          </p:nvPr>
        </p:nvSpPr>
        <p:spPr>
          <a:xfrm>
            <a:off x="1797696" y="904207"/>
            <a:ext cx="55485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871" name="Google Shape;871;p75"/>
          <p:cNvCxnSpPr/>
          <p:nvPr/>
        </p:nvCxnSpPr>
        <p:spPr>
          <a:xfrm>
            <a:off x="2766313" y="1805280"/>
            <a:ext cx="3611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2" name="Google Shape;872;p75"/>
          <p:cNvGrpSpPr/>
          <p:nvPr/>
        </p:nvGrpSpPr>
        <p:grpSpPr>
          <a:xfrm>
            <a:off x="2766152" y="388935"/>
            <a:ext cx="3610799" cy="510229"/>
            <a:chOff x="1524913" y="922950"/>
            <a:chExt cx="6094175" cy="564600"/>
          </a:xfrm>
        </p:grpSpPr>
        <p:cxnSp>
          <p:nvCxnSpPr>
            <p:cNvPr id="873" name="Google Shape;873;p75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7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8DCEC57-7047-A347-B754-CF251F1A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96" y="2784775"/>
            <a:ext cx="5461844" cy="1282700"/>
          </a:xfrm>
          <a:prstGeom prst="rect">
            <a:avLst/>
          </a:prstGeom>
        </p:spPr>
      </p:pic>
      <p:sp>
        <p:nvSpPr>
          <p:cNvPr id="29" name="Google Shape;7672;p92">
            <a:extLst>
              <a:ext uri="{FF2B5EF4-FFF2-40B4-BE49-F238E27FC236}">
                <a16:creationId xmlns:a16="http://schemas.microsoft.com/office/drawing/2014/main" id="{23D9F37B-2D97-3E4E-9825-E83A6B6F682B}"/>
              </a:ext>
            </a:extLst>
          </p:cNvPr>
          <p:cNvSpPr/>
          <p:nvPr/>
        </p:nvSpPr>
        <p:spPr>
          <a:xfrm>
            <a:off x="1281860" y="2165094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7769;p92">
            <a:extLst>
              <a:ext uri="{FF2B5EF4-FFF2-40B4-BE49-F238E27FC236}">
                <a16:creationId xmlns:a16="http://schemas.microsoft.com/office/drawing/2014/main" id="{5E2342A0-5500-B44A-9CC6-739BCB9B4141}"/>
              </a:ext>
            </a:extLst>
          </p:cNvPr>
          <p:cNvGrpSpPr/>
          <p:nvPr/>
        </p:nvGrpSpPr>
        <p:grpSpPr>
          <a:xfrm>
            <a:off x="5515591" y="2236073"/>
            <a:ext cx="354710" cy="228015"/>
            <a:chOff x="-27721750" y="3598250"/>
            <a:chExt cx="297750" cy="191400"/>
          </a:xfrm>
        </p:grpSpPr>
        <p:sp>
          <p:nvSpPr>
            <p:cNvPr id="31" name="Google Shape;7770;p92">
              <a:extLst>
                <a:ext uri="{FF2B5EF4-FFF2-40B4-BE49-F238E27FC236}">
                  <a16:creationId xmlns:a16="http://schemas.microsoft.com/office/drawing/2014/main" id="{95CB45D9-7F1F-4F4F-80E5-710682E54734}"/>
                </a:ext>
              </a:extLst>
            </p:cNvPr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771;p92">
              <a:extLst>
                <a:ext uri="{FF2B5EF4-FFF2-40B4-BE49-F238E27FC236}">
                  <a16:creationId xmlns:a16="http://schemas.microsoft.com/office/drawing/2014/main" id="{2B6ADAF4-D53C-2D49-8BA1-50110EBD867B}"/>
                </a:ext>
              </a:extLst>
            </p:cNvPr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75"/>
          <p:cNvSpPr txBox="1">
            <a:spLocks noGrp="1"/>
          </p:cNvSpPr>
          <p:nvPr>
            <p:ph type="subTitle" idx="1"/>
          </p:nvPr>
        </p:nvSpPr>
        <p:spPr>
          <a:xfrm>
            <a:off x="1680000" y="2221665"/>
            <a:ext cx="3098734" cy="369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400"/>
              <a:t>Création du </a:t>
            </a:r>
            <a:r>
              <a:rPr lang="fr-FR" sz="1400" b="1"/>
              <a:t>D</a:t>
            </a:r>
            <a:r>
              <a:rPr lang="fr-FR" sz="1400"/>
              <a:t>ouble </a:t>
            </a:r>
            <a:r>
              <a:rPr lang="fr-FR" sz="1400" b="1"/>
              <a:t>Att</a:t>
            </a:r>
            <a:r>
              <a:rPr lang="fr-FR" sz="1400"/>
              <a:t>ention </a:t>
            </a:r>
            <a:r>
              <a:rPr lang="fr-FR" sz="1400" b="1" err="1"/>
              <a:t>U</a:t>
            </a:r>
            <a:r>
              <a:rPr lang="fr-FR" sz="1400" err="1"/>
              <a:t>Net</a:t>
            </a:r>
            <a:endParaRPr lang="fr-FR" sz="1400"/>
          </a:p>
        </p:txBody>
      </p:sp>
      <p:sp>
        <p:nvSpPr>
          <p:cNvPr id="33" name="Google Shape;850;p75">
            <a:extLst>
              <a:ext uri="{FF2B5EF4-FFF2-40B4-BE49-F238E27FC236}">
                <a16:creationId xmlns:a16="http://schemas.microsoft.com/office/drawing/2014/main" id="{7FC024DB-C231-8841-96BE-5211BA44711C}"/>
              </a:ext>
            </a:extLst>
          </p:cNvPr>
          <p:cNvSpPr txBox="1">
            <a:spLocks/>
          </p:cNvSpPr>
          <p:nvPr/>
        </p:nvSpPr>
        <p:spPr>
          <a:xfrm>
            <a:off x="5870301" y="2158570"/>
            <a:ext cx="3098734" cy="62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5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 algn="l">
              <a:buFont typeface="Arial"/>
              <a:buNone/>
            </a:pPr>
            <a:r>
              <a:rPr lang="fr-FR" sz="1400"/>
              <a:t>Plus de tests pour ajuster les paramètres</a:t>
            </a:r>
          </a:p>
        </p:txBody>
      </p:sp>
      <p:grpSp>
        <p:nvGrpSpPr>
          <p:cNvPr id="34" name="Google Shape;7769;p92">
            <a:extLst>
              <a:ext uri="{FF2B5EF4-FFF2-40B4-BE49-F238E27FC236}">
                <a16:creationId xmlns:a16="http://schemas.microsoft.com/office/drawing/2014/main" id="{8F22E5DB-B771-CE40-B351-5F0429C29427}"/>
              </a:ext>
            </a:extLst>
          </p:cNvPr>
          <p:cNvGrpSpPr/>
          <p:nvPr/>
        </p:nvGrpSpPr>
        <p:grpSpPr>
          <a:xfrm>
            <a:off x="5517010" y="2762185"/>
            <a:ext cx="354709" cy="228015"/>
            <a:chOff x="-27721750" y="3598250"/>
            <a:chExt cx="297750" cy="191400"/>
          </a:xfrm>
        </p:grpSpPr>
        <p:sp>
          <p:nvSpPr>
            <p:cNvPr id="35" name="Google Shape;7770;p92">
              <a:extLst>
                <a:ext uri="{FF2B5EF4-FFF2-40B4-BE49-F238E27FC236}">
                  <a16:creationId xmlns:a16="http://schemas.microsoft.com/office/drawing/2014/main" id="{3495DBED-5EAA-3A46-8E4C-7BB4C4BEA7B1}"/>
                </a:ext>
              </a:extLst>
            </p:cNvPr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771;p92">
              <a:extLst>
                <a:ext uri="{FF2B5EF4-FFF2-40B4-BE49-F238E27FC236}">
                  <a16:creationId xmlns:a16="http://schemas.microsoft.com/office/drawing/2014/main" id="{00E74BBA-244A-0C40-86AF-EAB9530592F7}"/>
                </a:ext>
              </a:extLst>
            </p:cNvPr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850;p75">
            <a:extLst>
              <a:ext uri="{FF2B5EF4-FFF2-40B4-BE49-F238E27FC236}">
                <a16:creationId xmlns:a16="http://schemas.microsoft.com/office/drawing/2014/main" id="{A922C2E5-9A85-EA4E-8479-8F7E0FD5A978}"/>
              </a:ext>
            </a:extLst>
          </p:cNvPr>
          <p:cNvSpPr txBox="1">
            <a:spLocks/>
          </p:cNvSpPr>
          <p:nvPr/>
        </p:nvSpPr>
        <p:spPr>
          <a:xfrm>
            <a:off x="5871627" y="2684682"/>
            <a:ext cx="3098734" cy="62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5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 algn="l">
              <a:buFont typeface="Arial"/>
              <a:buNone/>
            </a:pPr>
            <a:r>
              <a:rPr lang="fr-FR" sz="1400"/>
              <a:t>Plus de métriques</a:t>
            </a:r>
          </a:p>
        </p:txBody>
      </p:sp>
      <p:sp>
        <p:nvSpPr>
          <p:cNvPr id="38" name="Google Shape;7672;p92">
            <a:extLst>
              <a:ext uri="{FF2B5EF4-FFF2-40B4-BE49-F238E27FC236}">
                <a16:creationId xmlns:a16="http://schemas.microsoft.com/office/drawing/2014/main" id="{D11EE87E-5609-BA43-A6DB-BFC5110325F8}"/>
              </a:ext>
            </a:extLst>
          </p:cNvPr>
          <p:cNvSpPr/>
          <p:nvPr/>
        </p:nvSpPr>
        <p:spPr>
          <a:xfrm>
            <a:off x="1283185" y="2707108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850;p75">
            <a:extLst>
              <a:ext uri="{FF2B5EF4-FFF2-40B4-BE49-F238E27FC236}">
                <a16:creationId xmlns:a16="http://schemas.microsoft.com/office/drawing/2014/main" id="{6093DD9F-168E-1A47-A1AA-3535F77F4316}"/>
              </a:ext>
            </a:extLst>
          </p:cNvPr>
          <p:cNvSpPr txBox="1">
            <a:spLocks/>
          </p:cNvSpPr>
          <p:nvPr/>
        </p:nvSpPr>
        <p:spPr>
          <a:xfrm>
            <a:off x="1681325" y="2763679"/>
            <a:ext cx="3098734" cy="54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5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 algn="l">
              <a:buFont typeface="Arial"/>
              <a:buNone/>
            </a:pPr>
            <a:r>
              <a:rPr lang="fr-FR" sz="1400"/>
              <a:t>Bonne généralisation</a:t>
            </a:r>
          </a:p>
        </p:txBody>
      </p:sp>
      <p:sp>
        <p:nvSpPr>
          <p:cNvPr id="40" name="Google Shape;7672;p92">
            <a:extLst>
              <a:ext uri="{FF2B5EF4-FFF2-40B4-BE49-F238E27FC236}">
                <a16:creationId xmlns:a16="http://schemas.microsoft.com/office/drawing/2014/main" id="{A0F022B9-A9AA-6548-88E4-A47D0592F45B}"/>
              </a:ext>
            </a:extLst>
          </p:cNvPr>
          <p:cNvSpPr/>
          <p:nvPr/>
        </p:nvSpPr>
        <p:spPr>
          <a:xfrm>
            <a:off x="1284510" y="3368393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850;p75">
            <a:extLst>
              <a:ext uri="{FF2B5EF4-FFF2-40B4-BE49-F238E27FC236}">
                <a16:creationId xmlns:a16="http://schemas.microsoft.com/office/drawing/2014/main" id="{8DEC1E19-1440-A941-B5EC-92204B8915C4}"/>
              </a:ext>
            </a:extLst>
          </p:cNvPr>
          <p:cNvSpPr txBox="1">
            <a:spLocks/>
          </p:cNvSpPr>
          <p:nvPr/>
        </p:nvSpPr>
        <p:spPr>
          <a:xfrm>
            <a:off x="1682650" y="3321597"/>
            <a:ext cx="3098734" cy="54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5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 algn="l">
              <a:buFont typeface="Arial"/>
              <a:buNone/>
            </a:pPr>
            <a:r>
              <a:rPr lang="fr-FR" sz="1400"/>
              <a:t>Comparaison avec d’autres architectures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3004-97B4-4FB1-B3F0-24033B37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94" y="60697"/>
            <a:ext cx="7704000" cy="572700"/>
          </a:xfrm>
        </p:spPr>
        <p:txBody>
          <a:bodyPr/>
          <a:lstStyle/>
          <a:p>
            <a:r>
              <a:rPr lang="fr-CA"/>
              <a:t>Bibliography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1ABE04-DC1C-47CC-9A3C-E30817BE1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68" y="889174"/>
            <a:ext cx="8399868" cy="4061197"/>
          </a:xfrm>
        </p:spPr>
        <p:txBody>
          <a:bodyPr/>
          <a:lstStyle/>
          <a:p>
            <a:endParaRPr lang="fr-CA" sz="1200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[1] Chen H., Zheng Y., Park J.-H., Heng P.-A., Zhou S.K. Apprentissage profond régularisé multi-domaines itératif pour la détection et la segmentation de structures anatomiques à partir d’images échographiques; Actes de l’informatique d’imagerie médicale et de l’intervention assistée par ordinateur – MICCAI 2016; Athènes, Grèce. 17-21 octobre 2016; p. 487 à 495.</a:t>
            </a:r>
            <a:endParaRPr lang="fr-CA" sz="1200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[2]- 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Tran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 PV. Un réseau neuronal entièrement convolutif pour la segmentation cardiaque en IRM à axe court . 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arxiv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 (2016) abs/1604.00494. Disponible en ligne sur : 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http://arxiv.org/abs/1604.00494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 (consulté le 1er septembre 2019). [ 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Liste de références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 ]</a:t>
            </a:r>
          </a:p>
          <a:p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[3]- 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Chen M, Fang L, Liu H. FR-NET: focal 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Loss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constrained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deep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residual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 networks for segmentation of 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cardiac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 MRI. In: 16th IEEE International Symposium on 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Biomedical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 Imaging, ISBI, 2019. Venice: IEEE; (2019). p. 764–7</a:t>
            </a:r>
          </a:p>
          <a:p>
            <a:pPr algn="l"/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[4]- 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DenseNets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 résiduels multi-échelles entièrement convolutifs pour la segmentation cardiaque et le diagnostic cardiaque automatisé à l'aide d'un ensemble de 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classificateurs.Khened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 M, 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Kollerathu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 VA, </a:t>
            </a:r>
            <a:r>
              <a:rPr lang="fr-CA" sz="1200" err="1">
                <a:solidFill>
                  <a:srgbClr val="333333"/>
                </a:solidFill>
                <a:latin typeface="Arial" panose="020B0604020202020204" pitchFamily="34" charset="0"/>
              </a:rPr>
              <a:t>Krishnamurthi</a:t>
            </a:r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 G</a:t>
            </a:r>
          </a:p>
          <a:p>
            <a:pPr algn="l"/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Avec Image Anal. janvier 2019 ; 51 () : 21-45.</a:t>
            </a:r>
          </a:p>
          <a:p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[5]- V.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Zyuzin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T.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Chumarnaya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"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Comparison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Unet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architectures for segmentation of the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left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ventricle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endocardial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border on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two-dimensional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ultrasound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images," </a:t>
            </a:r>
            <a:r>
              <a:rPr lang="fr-CA" sz="1200" b="0" i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2019 </a:t>
            </a:r>
            <a:r>
              <a:rPr lang="fr-CA" sz="1200" b="0" i="1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Ural</a:t>
            </a:r>
            <a:r>
              <a:rPr lang="fr-CA" sz="1200" b="0" i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Symposium on </a:t>
            </a:r>
            <a:r>
              <a:rPr lang="fr-CA" sz="1200" b="0" i="1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Biomedical</a:t>
            </a:r>
            <a:r>
              <a:rPr lang="fr-CA" sz="1200" b="0" i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Engineering, </a:t>
            </a:r>
            <a:r>
              <a:rPr lang="fr-CA" sz="1200" b="0" i="1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Radioelectronics</a:t>
            </a:r>
            <a:r>
              <a:rPr lang="fr-CA" sz="1200" b="0" i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Information </a:t>
            </a:r>
            <a:r>
              <a:rPr lang="fr-CA" sz="1200" b="0" i="1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Technology</a:t>
            </a:r>
            <a:r>
              <a:rPr lang="fr-CA" sz="1200" b="0" i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(USBEREIT)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2019, pp. 110-113,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10.1109/USBEREIT.2019.8736616.</a:t>
            </a:r>
          </a:p>
          <a:p>
            <a:r>
              <a:rPr lang="fr-CA" sz="1200">
                <a:solidFill>
                  <a:srgbClr val="333333"/>
                </a:solidFill>
                <a:latin typeface="Arial" panose="020B0604020202020204" pitchFamily="34" charset="0"/>
              </a:rPr>
              <a:t>[6]- 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D.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Jha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M. A.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Riegler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D. Johansen, P.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Halvorsen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et H. D. Johansen, «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DoubleU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-Net: A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Deep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Neural Network for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Medical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Image Segmentation », </a:t>
            </a:r>
            <a:r>
              <a:rPr lang="fr-CA" sz="1200" b="0" i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2020 IEEE 33rd International Symposium on Computer-</a:t>
            </a:r>
            <a:r>
              <a:rPr lang="fr-CA" sz="1200" b="0" i="1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lang="fr-CA" sz="1200" b="0" i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sz="1200" b="0" i="1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Medical</a:t>
            </a:r>
            <a:r>
              <a:rPr lang="fr-CA" sz="1200" b="0" i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sz="1200" b="0" i="1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fr-CA" sz="1200" b="0" i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(CBMS),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2020, pp. 558-564, </a:t>
            </a:r>
            <a:r>
              <a:rPr lang="fr-CA" sz="1200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fr-CA" sz="12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10.1109/CBMS49503.2020.00111.</a:t>
            </a:r>
            <a:endParaRPr lang="fr-CA" sz="1200"/>
          </a:p>
        </p:txBody>
      </p:sp>
    </p:spTree>
    <p:extLst>
      <p:ext uri="{BB962C8B-B14F-4D97-AF65-F5344CB8AC3E}">
        <p14:creationId xmlns:p14="http://schemas.microsoft.com/office/powerpoint/2010/main" val="4152783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97F59-65A7-4DBD-9745-DE3F4976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Bibliography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4400B8-2842-4F17-A9AB-58FA66E5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01452"/>
            <a:ext cx="7704000" cy="3416400"/>
          </a:xfrm>
        </p:spPr>
        <p:txBody>
          <a:bodyPr/>
          <a:lstStyle/>
          <a:p>
            <a:pPr marL="152400" indent="0">
              <a:buNone/>
            </a:pPr>
            <a:r>
              <a:rPr lang="fr-FR"/>
              <a:t>[7] </a:t>
            </a:r>
            <a:r>
              <a:rPr lang="fr-FR" err="1"/>
              <a:t>Ronneberger</a:t>
            </a:r>
            <a:r>
              <a:rPr lang="fr-FR"/>
              <a:t> O, Fischer P, </a:t>
            </a:r>
            <a:r>
              <a:rPr lang="fr-FR" err="1"/>
              <a:t>Brox</a:t>
            </a:r>
            <a:r>
              <a:rPr lang="fr-FR"/>
              <a:t> T. U-net: </a:t>
            </a:r>
            <a:r>
              <a:rPr lang="fr-FR" err="1"/>
              <a:t>Convolutional</a:t>
            </a:r>
            <a:r>
              <a:rPr lang="fr-FR"/>
              <a:t> networks for </a:t>
            </a:r>
            <a:r>
              <a:rPr lang="fr-FR" err="1"/>
              <a:t>biomedical</a:t>
            </a:r>
            <a:r>
              <a:rPr lang="fr-FR"/>
              <a:t> image segmentation[C]. International </a:t>
            </a:r>
            <a:r>
              <a:rPr lang="fr-FR" err="1"/>
              <a:t>Conference</a:t>
            </a:r>
            <a:r>
              <a:rPr lang="fr-FR"/>
              <a:t> on </a:t>
            </a:r>
            <a:r>
              <a:rPr lang="fr-FR" err="1"/>
              <a:t>Medical</a:t>
            </a:r>
            <a:r>
              <a:rPr lang="fr-FR"/>
              <a:t> image </a:t>
            </a:r>
            <a:r>
              <a:rPr lang="fr-FR" err="1"/>
              <a:t>computing</a:t>
            </a:r>
            <a:r>
              <a:rPr lang="fr-FR"/>
              <a:t> and computer-</a:t>
            </a:r>
            <a:r>
              <a:rPr lang="fr-FR" err="1"/>
              <a:t>assisted</a:t>
            </a:r>
            <a:r>
              <a:rPr lang="fr-FR"/>
              <a:t> intervention. Springer, Cham, 2015: 234-241.</a:t>
            </a:r>
          </a:p>
          <a:p>
            <a:endParaRPr lang="fr-FR"/>
          </a:p>
          <a:p>
            <a:pPr marL="152400" indent="0">
              <a:buNone/>
            </a:pPr>
            <a:r>
              <a:rPr lang="fr-FR"/>
              <a:t>[8] </a:t>
            </a:r>
            <a:r>
              <a:rPr lang="fr-FR" err="1"/>
              <a:t>Oktay</a:t>
            </a:r>
            <a:r>
              <a:rPr lang="fr-FR"/>
              <a:t> O, </a:t>
            </a:r>
            <a:r>
              <a:rPr lang="fr-FR" err="1"/>
              <a:t>Schlemper</a:t>
            </a:r>
            <a:r>
              <a:rPr lang="fr-FR"/>
              <a:t> J, </a:t>
            </a:r>
            <a:r>
              <a:rPr lang="fr-FR" err="1"/>
              <a:t>Folgoc</a:t>
            </a:r>
            <a:r>
              <a:rPr lang="fr-FR"/>
              <a:t> L </a:t>
            </a:r>
            <a:r>
              <a:rPr lang="fr-FR" err="1"/>
              <a:t>L</a:t>
            </a:r>
            <a:r>
              <a:rPr lang="fr-FR"/>
              <a:t>, et al. Attention u-net: Learning </a:t>
            </a:r>
            <a:r>
              <a:rPr lang="fr-FR" err="1"/>
              <a:t>where</a:t>
            </a:r>
            <a:r>
              <a:rPr lang="fr-FR"/>
              <a:t> to look for the </a:t>
            </a:r>
            <a:r>
              <a:rPr lang="fr-FR" err="1"/>
              <a:t>pancreas</a:t>
            </a:r>
            <a:r>
              <a:rPr lang="fr-FR"/>
              <a:t>[J]. </a:t>
            </a:r>
            <a:r>
              <a:rPr lang="fr-FR" err="1"/>
              <a:t>arXiv</a:t>
            </a:r>
            <a:r>
              <a:rPr lang="fr-FR"/>
              <a:t> </a:t>
            </a:r>
            <a:r>
              <a:rPr lang="fr-FR" err="1"/>
              <a:t>preprint</a:t>
            </a:r>
            <a:r>
              <a:rPr lang="fr-FR"/>
              <a:t> arXiv:1804.03999, 2018. </a:t>
            </a:r>
          </a:p>
          <a:p>
            <a:pPr marL="342900" indent="-342900"/>
            <a:endParaRPr lang="en-US"/>
          </a:p>
          <a:p>
            <a:pPr marL="152400" indent="0">
              <a:buNone/>
            </a:pPr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12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405950" cy="1921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/>
              <a:t>Motivation &amp;</a:t>
            </a:r>
            <a:br>
              <a:rPr lang="fr-FR"/>
            </a:br>
            <a:r>
              <a:rPr lang="fr-FR"/>
              <a:t>État de l’art</a:t>
            </a:r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7" name="Google Shape;287;p46"/>
          <p:cNvSpPr/>
          <p:nvPr/>
        </p:nvSpPr>
        <p:spPr>
          <a:xfrm>
            <a:off x="8042675" y="244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6"/>
          <p:cNvCxnSpPr/>
          <p:nvPr/>
        </p:nvCxnSpPr>
        <p:spPr>
          <a:xfrm>
            <a:off x="780087" y="3679913"/>
            <a:ext cx="2137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537E6E21-F27C-4FB2-B3D0-ECD135282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oogle Shape;341;p52">
            <a:extLst>
              <a:ext uri="{FF2B5EF4-FFF2-40B4-BE49-F238E27FC236}">
                <a16:creationId xmlns:a16="http://schemas.microsoft.com/office/drawing/2014/main" id="{3E3BFCCB-7237-44B5-BCD5-1923D10C1E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187" t="29110" r="19360" b="24821"/>
          <a:stretch/>
        </p:blipFill>
        <p:spPr>
          <a:xfrm>
            <a:off x="5050700" y="1006075"/>
            <a:ext cx="2914400" cy="4137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972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78832B-BFE9-450D-B96E-8A113569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État de l'art</a:t>
            </a:r>
            <a:endParaRPr lang="fr-FR" b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1C33AE-FCF9-41CA-983C-DE6115CB0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fr-FR"/>
              <a:t>[1] </a:t>
            </a:r>
            <a:r>
              <a:rPr lang="fr-FR" err="1"/>
              <a:t>Unet</a:t>
            </a:r>
            <a:r>
              <a:rPr lang="fr-FR"/>
              <a:t>: architecture connu segmentation image médical</a:t>
            </a:r>
          </a:p>
          <a:p>
            <a:pPr marL="152400" indent="0">
              <a:buNone/>
            </a:pPr>
            <a:endParaRPr lang="fr-FR"/>
          </a:p>
          <a:p>
            <a:pPr marL="152400" indent="0">
              <a:buNone/>
            </a:pPr>
            <a:r>
              <a:rPr lang="fr-FR"/>
              <a:t>[2] Lu-net: addition à l'architecture U-net, créer pour résoudre des problèmes de "</a:t>
            </a:r>
            <a:r>
              <a:rPr lang="fr-FR" err="1"/>
              <a:t>accuracy</a:t>
            </a:r>
            <a:r>
              <a:rPr lang="fr-FR"/>
              <a:t>" de U-net</a:t>
            </a:r>
          </a:p>
          <a:p>
            <a:pPr marL="152400" indent="0">
              <a:buNone/>
            </a:pPr>
            <a:endParaRPr lang="fr-FR"/>
          </a:p>
          <a:p>
            <a:pPr marL="152400" indent="0">
              <a:buNone/>
            </a:pPr>
            <a:r>
              <a:rPr lang="fr-FR"/>
              <a:t>[3] </a:t>
            </a:r>
            <a:r>
              <a:rPr lang="fr-FR" err="1"/>
              <a:t>Inverted</a:t>
            </a:r>
            <a:r>
              <a:rPr lang="fr-FR"/>
              <a:t> U net DNN: étude sur l'inversion du nombre de canaux dans un </a:t>
            </a:r>
            <a:r>
              <a:rPr lang="fr-FR" err="1"/>
              <a:t>unet</a:t>
            </a:r>
            <a:r>
              <a:rPr lang="fr-FR"/>
              <a:t>                          vs </a:t>
            </a:r>
          </a:p>
          <a:p>
            <a:pPr marL="152400" indent="0">
              <a:buNone/>
            </a:pPr>
            <a:endParaRPr lang="fr-FR"/>
          </a:p>
          <a:p>
            <a:pPr marL="152400" indent="0">
              <a:buNone/>
            </a:pPr>
            <a:r>
              <a:rPr lang="fr-FR"/>
              <a:t>[4] DRI Net: convolution avec connections dense, déconvolution avec module </a:t>
            </a:r>
            <a:r>
              <a:rPr lang="fr-FR" err="1"/>
              <a:t>inception</a:t>
            </a:r>
            <a:r>
              <a:rPr lang="fr-FR"/>
              <a:t> résiduel et </a:t>
            </a:r>
            <a:r>
              <a:rPr lang="fr-FR" err="1"/>
              <a:t>unpooling</a:t>
            </a:r>
            <a:endParaRPr lang="fr-FR"/>
          </a:p>
          <a:p>
            <a:pPr marL="152400" indent="0">
              <a:buNone/>
            </a:pPr>
            <a:endParaRPr lang="fr-FR"/>
          </a:p>
          <a:p>
            <a:pPr marL="152400" indent="0">
              <a:buNone/>
            </a:pPr>
            <a:r>
              <a:rPr lang="fr-FR"/>
              <a:t>[5]  Attention U-net: </a:t>
            </a:r>
            <a:r>
              <a:rPr lang="fr-FR" err="1"/>
              <a:t>cf</a:t>
            </a:r>
            <a:r>
              <a:rPr lang="fr-FR"/>
              <a:t> méthodologie</a:t>
            </a:r>
          </a:p>
          <a:p>
            <a:pPr marL="152400" indent="0">
              <a:buNone/>
            </a:pPr>
            <a:endParaRPr lang="fr-FR"/>
          </a:p>
          <a:p>
            <a:pPr marL="152400" indent="0">
              <a:buNone/>
            </a:pPr>
            <a:r>
              <a:rPr lang="fr-FR"/>
              <a:t>[6] Double U-net: </a:t>
            </a:r>
            <a:r>
              <a:rPr lang="fr-FR" err="1"/>
              <a:t>cf</a:t>
            </a:r>
            <a:r>
              <a:rPr lang="fr-FR"/>
              <a:t> méthodologie</a:t>
            </a:r>
          </a:p>
        </p:txBody>
      </p:sp>
      <p:sp>
        <p:nvSpPr>
          <p:cNvPr id="5" name="Triangle isocèle 3">
            <a:extLst>
              <a:ext uri="{FF2B5EF4-FFF2-40B4-BE49-F238E27FC236}">
                <a16:creationId xmlns:a16="http://schemas.microsoft.com/office/drawing/2014/main" id="{6485EA49-3BC8-441A-9823-9BCCB67D8A12}"/>
              </a:ext>
            </a:extLst>
          </p:cNvPr>
          <p:cNvSpPr/>
          <p:nvPr/>
        </p:nvSpPr>
        <p:spPr>
          <a:xfrm rot="16200000">
            <a:off x="7894228" y="1986802"/>
            <a:ext cx="363071" cy="2689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3">
            <a:extLst>
              <a:ext uri="{FF2B5EF4-FFF2-40B4-BE49-F238E27FC236}">
                <a16:creationId xmlns:a16="http://schemas.microsoft.com/office/drawing/2014/main" id="{1D6827EF-2FCF-4361-ABE2-8A402F7D720C}"/>
              </a:ext>
            </a:extLst>
          </p:cNvPr>
          <p:cNvSpPr/>
          <p:nvPr/>
        </p:nvSpPr>
        <p:spPr>
          <a:xfrm rot="5400000">
            <a:off x="8311087" y="1986802"/>
            <a:ext cx="363071" cy="2689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riangle isocèle 3">
            <a:extLst>
              <a:ext uri="{FF2B5EF4-FFF2-40B4-BE49-F238E27FC236}">
                <a16:creationId xmlns:a16="http://schemas.microsoft.com/office/drawing/2014/main" id="{528652D3-F32E-4EDD-AC0E-B52093EC93CB}"/>
              </a:ext>
            </a:extLst>
          </p:cNvPr>
          <p:cNvSpPr/>
          <p:nvPr/>
        </p:nvSpPr>
        <p:spPr>
          <a:xfrm rot="5400000">
            <a:off x="6838633" y="1986802"/>
            <a:ext cx="363071" cy="2689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riangle isocèle 3">
            <a:extLst>
              <a:ext uri="{FF2B5EF4-FFF2-40B4-BE49-F238E27FC236}">
                <a16:creationId xmlns:a16="http://schemas.microsoft.com/office/drawing/2014/main" id="{16C383D6-A117-41F4-BFD1-4336DE3CC49C}"/>
              </a:ext>
            </a:extLst>
          </p:cNvPr>
          <p:cNvSpPr/>
          <p:nvPr/>
        </p:nvSpPr>
        <p:spPr>
          <a:xfrm rot="16200000">
            <a:off x="7188257" y="1986802"/>
            <a:ext cx="363071" cy="2689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50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1"/>
          <p:cNvPicPr preferRelativeResize="0"/>
          <p:nvPr/>
        </p:nvPicPr>
        <p:blipFill rotWithShape="1">
          <a:blip r:embed="rId3">
            <a:alphaModFix/>
          </a:blip>
          <a:srcRect l="39242" t="15676" b="12116"/>
          <a:stretch/>
        </p:blipFill>
        <p:spPr>
          <a:xfrm>
            <a:off x="2784643" y="1421027"/>
            <a:ext cx="3294881" cy="37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1"/>
          <p:cNvSpPr/>
          <p:nvPr/>
        </p:nvSpPr>
        <p:spPr>
          <a:xfrm>
            <a:off x="1103626" y="3454138"/>
            <a:ext cx="1790100" cy="56919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61"/>
          <p:cNvSpPr/>
          <p:nvPr/>
        </p:nvSpPr>
        <p:spPr>
          <a:xfrm>
            <a:off x="6385827" y="2182925"/>
            <a:ext cx="1626300" cy="502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61"/>
          <p:cNvSpPr/>
          <p:nvPr/>
        </p:nvSpPr>
        <p:spPr>
          <a:xfrm>
            <a:off x="1214124" y="2260573"/>
            <a:ext cx="1626300" cy="50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61"/>
          <p:cNvSpPr txBox="1">
            <a:spLocks noGrp="1"/>
          </p:cNvSpPr>
          <p:nvPr>
            <p:ph type="title"/>
          </p:nvPr>
        </p:nvSpPr>
        <p:spPr>
          <a:xfrm>
            <a:off x="720000" y="31459"/>
            <a:ext cx="7704000" cy="6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516" name="Google Shape;516;p61"/>
          <p:cNvSpPr txBox="1"/>
          <p:nvPr/>
        </p:nvSpPr>
        <p:spPr>
          <a:xfrm>
            <a:off x="1473395" y="2256700"/>
            <a:ext cx="12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60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hypertension pulmonaire</a:t>
            </a:r>
            <a:endParaRPr sz="1600" b="1">
              <a:solidFill>
                <a:schemeClr val="dk1"/>
              </a:solidFill>
              <a:latin typeface="Calibri" panose="020F0502020204030204" pitchFamily="34" charset="0"/>
              <a:ea typeface="Prata"/>
              <a:cs typeface="Calibri" panose="020F0502020204030204" pitchFamily="34" charset="0"/>
              <a:sym typeface="Prata"/>
            </a:endParaRPr>
          </a:p>
        </p:txBody>
      </p:sp>
      <p:sp>
        <p:nvSpPr>
          <p:cNvPr id="518" name="Google Shape;518;p61"/>
          <p:cNvSpPr txBox="1"/>
          <p:nvPr/>
        </p:nvSpPr>
        <p:spPr>
          <a:xfrm>
            <a:off x="6588824" y="2113991"/>
            <a:ext cx="12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fr-CA" sz="16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dysplasie</a:t>
            </a:r>
            <a:endParaRPr sz="160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  <a:sym typeface="Prata"/>
            </a:endParaRPr>
          </a:p>
        </p:txBody>
      </p:sp>
      <p:sp>
        <p:nvSpPr>
          <p:cNvPr id="520" name="Google Shape;520;p61"/>
          <p:cNvSpPr txBox="1"/>
          <p:nvPr/>
        </p:nvSpPr>
        <p:spPr>
          <a:xfrm>
            <a:off x="1238778" y="3454138"/>
            <a:ext cx="14559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CA" sz="16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maladies coronariennes</a:t>
            </a:r>
            <a:endParaRPr sz="160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  <a:sym typeface="Prata"/>
            </a:endParaRPr>
          </a:p>
        </p:txBody>
      </p:sp>
      <p:cxnSp>
        <p:nvCxnSpPr>
          <p:cNvPr id="523" name="Google Shape;523;p61"/>
          <p:cNvCxnSpPr>
            <a:cxnSpLocks/>
            <a:stCxn id="530" idx="2"/>
            <a:endCxn id="514" idx="3"/>
          </p:cNvCxnSpPr>
          <p:nvPr/>
        </p:nvCxnSpPr>
        <p:spPr>
          <a:xfrm flipH="1">
            <a:off x="2840424" y="1816985"/>
            <a:ext cx="834435" cy="694838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5" name="Google Shape;525;p61"/>
          <p:cNvCxnSpPr>
            <a:cxnSpLocks/>
            <a:stCxn id="529" idx="0"/>
          </p:cNvCxnSpPr>
          <p:nvPr/>
        </p:nvCxnSpPr>
        <p:spPr>
          <a:xfrm flipV="1">
            <a:off x="966404" y="3944736"/>
            <a:ext cx="212228" cy="67091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28" name="Google Shape;528;p61"/>
          <p:cNvSpPr/>
          <p:nvPr/>
        </p:nvSpPr>
        <p:spPr>
          <a:xfrm>
            <a:off x="6608475" y="4601741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1"/>
          <p:cNvSpPr/>
          <p:nvPr/>
        </p:nvSpPr>
        <p:spPr>
          <a:xfrm>
            <a:off x="711254" y="4615650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1"/>
          <p:cNvSpPr/>
          <p:nvPr/>
        </p:nvSpPr>
        <p:spPr>
          <a:xfrm>
            <a:off x="3674859" y="1561835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1"/>
          <p:cNvSpPr/>
          <p:nvPr/>
        </p:nvSpPr>
        <p:spPr>
          <a:xfrm>
            <a:off x="8412177" y="1323665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1" name="Google Shape;531;p61"/>
          <p:cNvCxnSpPr>
            <a:cxnSpLocks/>
            <a:stCxn id="528" idx="6"/>
          </p:cNvCxnSpPr>
          <p:nvPr/>
        </p:nvCxnSpPr>
        <p:spPr>
          <a:xfrm flipV="1">
            <a:off x="7118775" y="3605450"/>
            <a:ext cx="254150" cy="125144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32" name="Google Shape;532;p61"/>
          <p:cNvSpPr/>
          <p:nvPr/>
        </p:nvSpPr>
        <p:spPr>
          <a:xfrm>
            <a:off x="6113972" y="3072950"/>
            <a:ext cx="2165583" cy="502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1"/>
          <p:cNvSpPr txBox="1"/>
          <p:nvPr/>
        </p:nvSpPr>
        <p:spPr>
          <a:xfrm>
            <a:off x="6113972" y="3060350"/>
            <a:ext cx="208473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CA" sz="160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cardiomyopathies</a:t>
            </a:r>
            <a:endParaRPr sz="160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  <a:sym typeface="Prat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1776D-3ABF-4F99-96E6-4EDA064CED11}"/>
              </a:ext>
            </a:extLst>
          </p:cNvPr>
          <p:cNvSpPr txBox="1"/>
          <p:nvPr/>
        </p:nvSpPr>
        <p:spPr>
          <a:xfrm>
            <a:off x="720000" y="840151"/>
            <a:ext cx="7602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/>
              <a:t>Segmentation d’images: La segmentation d’image est le processus d’étiqueter chaque pixel d’une image afin de le réduire et ensuite l’analyser.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/>
              <a:t>Segmentation du cœur: diagnostic assisté par ordinateur</a:t>
            </a:r>
          </a:p>
        </p:txBody>
      </p:sp>
      <p:cxnSp>
        <p:nvCxnSpPr>
          <p:cNvPr id="39" name="Google Shape;531;p61">
            <a:extLst>
              <a:ext uri="{FF2B5EF4-FFF2-40B4-BE49-F238E27FC236}">
                <a16:creationId xmlns:a16="http://schemas.microsoft.com/office/drawing/2014/main" id="{06EAFEC9-7DA5-4449-AAC9-683ACCCB9FBE}"/>
              </a:ext>
            </a:extLst>
          </p:cNvPr>
          <p:cNvCxnSpPr>
            <a:cxnSpLocks/>
            <a:stCxn id="527" idx="4"/>
            <a:endCxn id="513" idx="3"/>
          </p:cNvCxnSpPr>
          <p:nvPr/>
        </p:nvCxnSpPr>
        <p:spPr>
          <a:xfrm flipH="1">
            <a:off x="8012127" y="1833965"/>
            <a:ext cx="655200" cy="60021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6"/>
          <p:cNvPicPr preferRelativeResize="0"/>
          <p:nvPr/>
        </p:nvPicPr>
        <p:blipFill rotWithShape="1">
          <a:blip r:embed="rId3">
            <a:alphaModFix/>
          </a:blip>
          <a:srcRect l="19908" t="29118" r="52122" b="26234"/>
          <a:stretch/>
        </p:blipFill>
        <p:spPr>
          <a:xfrm>
            <a:off x="5282181" y="1117562"/>
            <a:ext cx="1821886" cy="290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1597330" y="147713"/>
            <a:ext cx="565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Etat de l’art</a:t>
            </a:r>
            <a:endParaRPr/>
          </a:p>
        </p:txBody>
      </p:sp>
      <p:sp>
        <p:nvSpPr>
          <p:cNvPr id="389" name="Google Shape;389;p56"/>
          <p:cNvSpPr txBox="1">
            <a:spLocks noGrp="1"/>
          </p:cNvSpPr>
          <p:nvPr>
            <p:ph type="body" idx="1"/>
          </p:nvPr>
        </p:nvSpPr>
        <p:spPr>
          <a:xfrm>
            <a:off x="67962" y="2143721"/>
            <a:ext cx="5084806" cy="293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/>
            <a:r>
              <a:rPr lang="fr-CA" sz="1200" b="1" i="0">
                <a:solidFill>
                  <a:srgbClr val="000000"/>
                </a:solidFill>
                <a:effectLst/>
                <a:latin typeface="Calibri"/>
              </a:rPr>
              <a:t>CNN</a:t>
            </a:r>
            <a:r>
              <a:rPr lang="fr-CA" sz="1200" b="0" i="0">
                <a:solidFill>
                  <a:srgbClr val="000000"/>
                </a:solidFill>
                <a:effectLst/>
                <a:latin typeface="Calibri"/>
              </a:rPr>
              <a:t>: Chen et al. [</a:t>
            </a:r>
            <a:r>
              <a:rPr lang="fr-CA" sz="1200" b="0" i="0">
                <a:solidFill>
                  <a:srgbClr val="2F4A8B"/>
                </a:solidFill>
                <a:effectLst/>
                <a:latin typeface="Calibri"/>
              </a:rPr>
              <a:t>1</a:t>
            </a:r>
            <a:r>
              <a:rPr lang="fr-CA" sz="1200" b="0" i="0">
                <a:solidFill>
                  <a:srgbClr val="000000"/>
                </a:solidFill>
                <a:effectLst/>
                <a:latin typeface="Calibri"/>
              </a:rPr>
              <a:t>] ont proposé un codeur-décodeur de type CNN avec régularisation multi-vues pour améliorer la segmentation LV. La méthode a été évaluée sur 566 patients et a obtenu un score moyen </a:t>
            </a:r>
            <a:r>
              <a:rPr lang="fr-CA" sz="1200" b="0" i="0" err="1">
                <a:solidFill>
                  <a:srgbClr val="000000"/>
                </a:solidFill>
                <a:effectLst/>
                <a:latin typeface="Calibri"/>
              </a:rPr>
              <a:t>dice</a:t>
            </a:r>
            <a:r>
              <a:rPr lang="fr-CA" sz="1200" b="0" i="0">
                <a:solidFill>
                  <a:srgbClr val="000000"/>
                </a:solidFill>
                <a:effectLst/>
                <a:latin typeface="Calibri"/>
              </a:rPr>
              <a:t> de 0,88</a:t>
            </a:r>
            <a:r>
              <a:rPr lang="fr-CA" sz="1200">
                <a:solidFill>
                  <a:srgbClr val="000000"/>
                </a:solidFill>
                <a:latin typeface="Calibri"/>
              </a:rPr>
              <a:t>.</a:t>
            </a:r>
            <a:r>
              <a:rPr lang="fr-CA" sz="1200" b="0" i="0">
                <a:solidFill>
                  <a:srgbClr val="000000"/>
                </a:solidFill>
                <a:effectLst/>
                <a:latin typeface="Calibri"/>
              </a:rPr>
              <a:t> </a:t>
            </a:r>
            <a:endParaRPr lang="en-US">
              <a:latin typeface="Calibri"/>
            </a:endParaRPr>
          </a:p>
          <a:p>
            <a:pPr marL="171450" indent="-171450" algn="just"/>
            <a:endParaRPr lang="fr-CA" sz="1200" b="0" i="0">
              <a:solidFill>
                <a:srgbClr val="000000"/>
              </a:solidFill>
              <a:effectLst/>
              <a:latin typeface="Calibri"/>
            </a:endParaRPr>
          </a:p>
          <a:p>
            <a:pPr marL="171450" indent="-171450" algn="just"/>
            <a:r>
              <a:rPr lang="fr-CA" sz="1200" b="1">
                <a:latin typeface="Calibri"/>
                <a:cs typeface="Calibri"/>
              </a:rPr>
              <a:t>FCN</a:t>
            </a:r>
            <a:r>
              <a:rPr lang="fr-CA" sz="1200">
                <a:latin typeface="Calibri"/>
                <a:cs typeface="Calibri"/>
              </a:rPr>
              <a:t>: </a:t>
            </a:r>
            <a:r>
              <a:rPr lang="fr-CA" sz="1200" b="0" i="0" err="1">
                <a:solidFill>
                  <a:srgbClr val="000000"/>
                </a:solidFill>
                <a:effectLst/>
                <a:latin typeface="Calibri"/>
              </a:rPr>
              <a:t>Tran</a:t>
            </a:r>
            <a:r>
              <a:rPr lang="fr-CA" sz="1200" b="0" i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fr-CA" sz="1200">
                <a:latin typeface="Calibri"/>
                <a:cs typeface="Calibri"/>
              </a:rPr>
              <a:t>[2] </a:t>
            </a:r>
            <a:r>
              <a:rPr lang="fr-CA" sz="1200" b="0" i="0">
                <a:solidFill>
                  <a:srgbClr val="000000"/>
                </a:solidFill>
                <a:effectLst/>
                <a:latin typeface="Calibri"/>
              </a:rPr>
              <a:t>a développé un </a:t>
            </a:r>
            <a:r>
              <a:rPr lang="fr-CA" sz="1200">
                <a:solidFill>
                  <a:srgbClr val="000000"/>
                </a:solidFill>
                <a:latin typeface="Calibri"/>
              </a:rPr>
              <a:t>FCN pour</a:t>
            </a:r>
            <a:r>
              <a:rPr lang="fr-CA" sz="1200" b="0" i="0">
                <a:solidFill>
                  <a:srgbClr val="000000"/>
                </a:solidFill>
                <a:effectLst/>
                <a:latin typeface="Calibri"/>
              </a:rPr>
              <a:t> segmenter le ventricule gauche, le myocarde et le ventricule droit directement sur des images de résonance magnétique cardiaque (RM). Son approche de bout en bout basée sur FCN a atteint des performances de segmentation compétitives, surpassant considérablement les méthodes traditionnelles en termes de vitesse et de précision.</a:t>
            </a:r>
            <a:endParaRPr lang="fr-CA" sz="1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5214050" y="44739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1" name="Google Shape;391;p56"/>
          <p:cNvCxnSpPr/>
          <p:nvPr/>
        </p:nvCxnSpPr>
        <p:spPr>
          <a:xfrm>
            <a:off x="618735" y="2057658"/>
            <a:ext cx="2523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2" name="Google Shape;392;p56"/>
          <p:cNvGrpSpPr/>
          <p:nvPr/>
        </p:nvGrpSpPr>
        <p:grpSpPr>
          <a:xfrm>
            <a:off x="618647" y="1067853"/>
            <a:ext cx="2523598" cy="356601"/>
            <a:chOff x="1524913" y="922950"/>
            <a:chExt cx="6094175" cy="564600"/>
          </a:xfrm>
        </p:grpSpPr>
        <p:cxnSp>
          <p:nvCxnSpPr>
            <p:cNvPr id="393" name="Google Shape;393;p56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56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95" name="Google Shape;395;p56"/>
          <p:cNvPicPr preferRelativeResize="0"/>
          <p:nvPr/>
        </p:nvPicPr>
        <p:blipFill rotWithShape="1">
          <a:blip r:embed="rId3">
            <a:alphaModFix/>
          </a:blip>
          <a:srcRect l="55191" t="29118" r="16840" b="26234"/>
          <a:stretch/>
        </p:blipFill>
        <p:spPr>
          <a:xfrm>
            <a:off x="7062736" y="1067850"/>
            <a:ext cx="1821886" cy="2908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9B18AF-63D6-4CFC-8D72-56BEA68C0ABA}"/>
              </a:ext>
            </a:extLst>
          </p:cNvPr>
          <p:cNvSpPr txBox="1"/>
          <p:nvPr/>
        </p:nvSpPr>
        <p:spPr>
          <a:xfrm>
            <a:off x="643138" y="1509932"/>
            <a:ext cx="247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/>
              <a:t>Quelques méthodes de segmentation du cœur utilisées</a:t>
            </a:r>
          </a:p>
        </p:txBody>
      </p:sp>
    </p:spTree>
    <p:extLst>
      <p:ext uri="{BB962C8B-B14F-4D97-AF65-F5344CB8AC3E}">
        <p14:creationId xmlns:p14="http://schemas.microsoft.com/office/powerpoint/2010/main" val="272637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Etat de l’art</a:t>
            </a:r>
            <a:endParaRPr/>
          </a:p>
        </p:txBody>
      </p:sp>
      <p:sp>
        <p:nvSpPr>
          <p:cNvPr id="294" name="Google Shape;294;p47"/>
          <p:cNvSpPr txBox="1">
            <a:spLocks noGrp="1"/>
          </p:cNvSpPr>
          <p:nvPr>
            <p:ph type="subTitle" idx="1"/>
          </p:nvPr>
        </p:nvSpPr>
        <p:spPr>
          <a:xfrm>
            <a:off x="1" y="1231182"/>
            <a:ext cx="4483712" cy="2446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CA" sz="1200" b="1">
                <a:solidFill>
                  <a:srgbClr val="000000"/>
                </a:solidFill>
                <a:latin typeface="Calibri"/>
              </a:rPr>
              <a:t>FR-net</a:t>
            </a:r>
            <a:r>
              <a:rPr lang="fr-CA" sz="1200">
                <a:solidFill>
                  <a:srgbClr val="000000"/>
                </a:solidFill>
                <a:latin typeface="Calibri"/>
              </a:rPr>
              <a:t>: Chen et al. [3] en se basant sur </a:t>
            </a:r>
            <a:r>
              <a:rPr lang="fr-CA" sz="1200" err="1">
                <a:solidFill>
                  <a:srgbClr val="000000"/>
                </a:solidFill>
                <a:latin typeface="Calibri"/>
              </a:rPr>
              <a:t>Resnet</a:t>
            </a:r>
            <a:r>
              <a:rPr lang="fr-CA" sz="1200">
                <a:solidFill>
                  <a:srgbClr val="000000"/>
                </a:solidFill>
                <a:latin typeface="Calibri"/>
              </a:rPr>
              <a:t> ont étudié différentes fonctions de perte, telles que l'entropie croisée pondérée, la perte de </a:t>
            </a:r>
            <a:r>
              <a:rPr lang="fr-CA" sz="1200" err="1">
                <a:solidFill>
                  <a:srgbClr val="000000"/>
                </a:solidFill>
                <a:latin typeface="Calibri"/>
              </a:rPr>
              <a:t>dice</a:t>
            </a:r>
            <a:r>
              <a:rPr lang="fr-CA" sz="1200">
                <a:solidFill>
                  <a:srgbClr val="000000"/>
                </a:solidFill>
                <a:latin typeface="Calibri"/>
              </a:rPr>
              <a:t> pondérée, la perte de supervision profonde et la perte focale pour améliorer les performances de segmentation. </a:t>
            </a:r>
            <a:endParaRPr lang="en-US">
              <a:solidFill>
                <a:srgbClr val="252E47"/>
              </a:solidFill>
              <a:latin typeface="Calibri"/>
            </a:endParaRPr>
          </a:p>
          <a:p>
            <a:pPr marL="171450" indent="-1714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CA" sz="1200" b="1">
                <a:solidFill>
                  <a:srgbClr val="000000"/>
                </a:solidFill>
                <a:latin typeface="Calibri"/>
              </a:rPr>
              <a:t>Dense-</a:t>
            </a:r>
            <a:r>
              <a:rPr lang="fr-CA" sz="1200" b="1" err="1">
                <a:solidFill>
                  <a:srgbClr val="000000"/>
                </a:solidFill>
                <a:latin typeface="Calibri"/>
              </a:rPr>
              <a:t>Unet</a:t>
            </a:r>
            <a:r>
              <a:rPr lang="fr-CA" sz="1200">
                <a:solidFill>
                  <a:srgbClr val="000000"/>
                </a:solidFill>
                <a:latin typeface="Calibri"/>
              </a:rPr>
              <a:t>: </a:t>
            </a:r>
            <a:r>
              <a:rPr lang="fr-CA" sz="1200" err="1">
                <a:solidFill>
                  <a:srgbClr val="000000"/>
                </a:solidFill>
                <a:latin typeface="Calibri"/>
              </a:rPr>
              <a:t>Khened</a:t>
            </a:r>
            <a:r>
              <a:rPr lang="fr-CA" sz="1200" b="0" i="0">
                <a:solidFill>
                  <a:srgbClr val="000000"/>
                </a:solidFill>
                <a:effectLst/>
                <a:latin typeface="Calibri"/>
              </a:rPr>
              <a:t> et al. </a:t>
            </a:r>
            <a:r>
              <a:rPr lang="fr-CA" sz="1200">
                <a:latin typeface="Calibri"/>
                <a:cs typeface="Calibri"/>
              </a:rPr>
              <a:t> [4] </a:t>
            </a:r>
            <a:r>
              <a:rPr lang="fr-CA" sz="1200" b="0" i="0">
                <a:solidFill>
                  <a:srgbClr val="000000"/>
                </a:solidFill>
                <a:effectLst/>
                <a:latin typeface="Calibri"/>
              </a:rPr>
              <a:t>ont développé un U-net dense avec des modules de démarrage pour combiner des fonctionnalités multi-échelles pour une segmentation robuste à travers des images </a:t>
            </a:r>
            <a:r>
              <a:rPr lang="fr-CA" sz="1200">
                <a:solidFill>
                  <a:srgbClr val="000000"/>
                </a:solidFill>
                <a:latin typeface="Calibri"/>
              </a:rPr>
              <a:t>avec</a:t>
            </a:r>
            <a:r>
              <a:rPr lang="fr-CA" sz="1200" b="0" i="0">
                <a:solidFill>
                  <a:srgbClr val="000000"/>
                </a:solidFill>
                <a:effectLst/>
                <a:latin typeface="Calibri"/>
              </a:rPr>
              <a:t> une grande variabilité anatomique.</a:t>
            </a:r>
            <a:endParaRPr lang="en-US">
              <a:latin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CA" sz="12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t="30399" b="24213"/>
          <a:stretch/>
        </p:blipFill>
        <p:spPr>
          <a:xfrm>
            <a:off x="4571999" y="1311691"/>
            <a:ext cx="4526005" cy="2249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/>
          <p:nvPr/>
        </p:nvSpPr>
        <p:spPr>
          <a:xfrm>
            <a:off x="5130933" y="3706775"/>
            <a:ext cx="3136800" cy="951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3" name="Google Shape;4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147" y="643232"/>
            <a:ext cx="4086941" cy="444281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>
            <a:spLocks noGrp="1"/>
          </p:cNvSpPr>
          <p:nvPr>
            <p:ph type="title"/>
          </p:nvPr>
        </p:nvSpPr>
        <p:spPr>
          <a:xfrm>
            <a:off x="3085870" y="122250"/>
            <a:ext cx="2186119" cy="430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Etat de l’art</a:t>
            </a:r>
            <a:endParaRPr sz="2400"/>
          </a:p>
        </p:txBody>
      </p:sp>
      <p:sp>
        <p:nvSpPr>
          <p:cNvPr id="497" name="Google Shape;497;p59"/>
          <p:cNvSpPr/>
          <p:nvPr/>
        </p:nvSpPr>
        <p:spPr>
          <a:xfrm>
            <a:off x="-852000" y="-8249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8" name="Google Shape;498;p59"/>
          <p:cNvCxnSpPr/>
          <p:nvPr/>
        </p:nvCxnSpPr>
        <p:spPr>
          <a:xfrm>
            <a:off x="5088300" y="1747500"/>
            <a:ext cx="1081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E0E007C2-1574-4FF4-8BAC-D24548198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9" y="1341241"/>
            <a:ext cx="4899217" cy="271365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fr-CA" sz="1200" b="1" err="1">
                <a:latin typeface="Calibri"/>
                <a:cs typeface="Calibri"/>
              </a:rPr>
              <a:t>Unet</a:t>
            </a:r>
            <a:r>
              <a:rPr lang="fr-CA" sz="1200" b="1">
                <a:latin typeface="Calibri"/>
                <a:cs typeface="Calibri"/>
              </a:rPr>
              <a:t>++</a:t>
            </a:r>
            <a:r>
              <a:rPr lang="fr-CA" sz="1200">
                <a:latin typeface="Calibri"/>
                <a:cs typeface="Calibri"/>
              </a:rPr>
              <a:t> : en 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2019 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Vassili Zyuzine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 et al. [5] ont développé un Unet++ qui possède plus de blocs de convolution que le </a:t>
            </a:r>
            <a:r>
              <a:rPr lang="fr-CA" sz="1200" err="1">
                <a:solidFill>
                  <a:srgbClr val="333333"/>
                </a:solidFill>
                <a:latin typeface="Calibri"/>
                <a:cs typeface="Calibri"/>
              </a:rPr>
              <a:t>Unet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 afin d’améliorer les connexions entre l’encodeur et le décodeur. Ils ont ensuite obtenu un </a:t>
            </a:r>
            <a:r>
              <a:rPr lang="fr-CA" sz="1200" b="0" i="0">
                <a:solidFill>
                  <a:srgbClr val="333333"/>
                </a:solidFill>
                <a:effectLst/>
                <a:latin typeface="Arial"/>
              </a:rPr>
              <a:t> 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coefficient </a:t>
            </a:r>
            <a:r>
              <a:rPr lang="fr-CA" sz="1200" err="1">
                <a:solidFill>
                  <a:srgbClr val="333333"/>
                </a:solidFill>
                <a:latin typeface="Calibri"/>
                <a:cs typeface="Calibri"/>
              </a:rPr>
              <a:t>dice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 pour la segmentation LV avec </a:t>
            </a:r>
            <a:r>
              <a:rPr lang="fr-CA" sz="1200" err="1">
                <a:solidFill>
                  <a:srgbClr val="333333"/>
                </a:solidFill>
                <a:latin typeface="Calibri"/>
                <a:cs typeface="Calibri"/>
              </a:rPr>
              <a:t>Unet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++ de 91,20% qui a révélé de meilleures performances par rapport à </a:t>
            </a:r>
            <a:r>
              <a:rPr lang="fr-CA" sz="1200" err="1">
                <a:solidFill>
                  <a:srgbClr val="333333"/>
                </a:solidFill>
                <a:latin typeface="Calibri"/>
                <a:cs typeface="Calibri"/>
              </a:rPr>
              <a:t>Unet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 et </a:t>
            </a:r>
            <a:r>
              <a:rPr lang="fr-CA" sz="1200" err="1">
                <a:solidFill>
                  <a:srgbClr val="333333"/>
                </a:solidFill>
                <a:latin typeface="Calibri"/>
                <a:cs typeface="Calibri"/>
              </a:rPr>
              <a:t>Unet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 large.</a:t>
            </a:r>
          </a:p>
          <a:p>
            <a:pPr marL="139700" indent="0" algn="just"/>
            <a:endParaRPr lang="fr-CA" sz="120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fr-CA" sz="1200" b="1">
                <a:latin typeface="Calibri"/>
                <a:cs typeface="Calibri"/>
              </a:rPr>
              <a:t>Double-Unet</a:t>
            </a:r>
            <a:r>
              <a:rPr lang="fr-CA" sz="1200">
                <a:latin typeface="Calibri"/>
                <a:cs typeface="Calibri"/>
              </a:rPr>
              <a:t>: debesh </a:t>
            </a:r>
            <a:r>
              <a:rPr lang="fr-CA" sz="1200" err="1">
                <a:latin typeface="Calibri"/>
                <a:cs typeface="Calibri"/>
              </a:rPr>
              <a:t>jha</a:t>
            </a:r>
            <a:r>
              <a:rPr lang="fr-CA" sz="1200">
                <a:latin typeface="Calibri"/>
                <a:cs typeface="Calibri"/>
              </a:rPr>
              <a:t> et al. [6] ont développé un double-</a:t>
            </a:r>
            <a:r>
              <a:rPr lang="fr-CA" sz="1200" err="1">
                <a:latin typeface="Calibri"/>
                <a:cs typeface="Calibri"/>
              </a:rPr>
              <a:t>unet</a:t>
            </a:r>
            <a:r>
              <a:rPr lang="fr-CA" sz="1200">
                <a:latin typeface="Calibri"/>
                <a:cs typeface="Calibri"/>
              </a:rPr>
              <a:t> avec l’un utilisant le VVG-19. </a:t>
            </a:r>
            <a:r>
              <a:rPr lang="fr-CA" sz="1200" b="0" i="0">
                <a:solidFill>
                  <a:srgbClr val="333333"/>
                </a:solidFill>
                <a:effectLst/>
                <a:latin typeface="Calibri"/>
                <a:cs typeface="Calibri"/>
              </a:rPr>
              <a:t>les évaluations 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ont été faites sur </a:t>
            </a:r>
            <a:r>
              <a:rPr lang="fr-CA" sz="1200" b="0" i="0">
                <a:solidFill>
                  <a:srgbClr val="333333"/>
                </a:solidFill>
                <a:effectLst/>
                <a:latin typeface="Calibri"/>
                <a:cs typeface="Calibri"/>
              </a:rPr>
              <a:t>quatre ensembles de données de segmentation médicale. Les résultats de leurs expériences ont montré que 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Double-</a:t>
            </a:r>
            <a:r>
              <a:rPr lang="fr-CA" sz="1200" err="1">
                <a:solidFill>
                  <a:srgbClr val="333333"/>
                </a:solidFill>
                <a:latin typeface="Calibri"/>
                <a:cs typeface="Calibri"/>
              </a:rPr>
              <a:t>UNet</a:t>
            </a:r>
            <a:r>
              <a:rPr lang="fr-CA" sz="1200" b="0" i="0">
                <a:solidFill>
                  <a:srgbClr val="333333"/>
                </a:solidFill>
                <a:effectLst/>
                <a:latin typeface="Calibri"/>
                <a:cs typeface="Calibri"/>
              </a:rPr>
              <a:t> surpasse U-Net et les modèles de base. De plus, 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Double-</a:t>
            </a:r>
            <a:r>
              <a:rPr lang="fr-CA" sz="1200" err="1">
                <a:solidFill>
                  <a:srgbClr val="333333"/>
                </a:solidFill>
                <a:latin typeface="Calibri"/>
                <a:cs typeface="Calibri"/>
              </a:rPr>
              <a:t>UNet</a:t>
            </a:r>
            <a:r>
              <a:rPr lang="fr-CA" sz="1200" b="0" i="0">
                <a:solidFill>
                  <a:srgbClr val="333333"/>
                </a:solidFill>
                <a:effectLst/>
                <a:latin typeface="Calibri"/>
                <a:cs typeface="Calibri"/>
              </a:rPr>
              <a:t> produit des </a:t>
            </a:r>
            <a:r>
              <a:rPr lang="fr-CA" sz="1200">
                <a:solidFill>
                  <a:srgbClr val="333333"/>
                </a:solidFill>
                <a:latin typeface="Calibri"/>
                <a:cs typeface="Calibri"/>
              </a:rPr>
              <a:t>résultats</a:t>
            </a:r>
            <a:r>
              <a:rPr lang="fr-CA" sz="1200" b="0" i="0">
                <a:solidFill>
                  <a:srgbClr val="333333"/>
                </a:solidFill>
                <a:effectLst/>
                <a:latin typeface="Calibri"/>
                <a:cs typeface="Calibri"/>
              </a:rPr>
              <a:t> de segmentation plus précis.</a:t>
            </a:r>
            <a:endParaRPr lang="fr-CA"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030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6"/>
          <p:cNvPicPr preferRelativeResize="0"/>
          <p:nvPr/>
        </p:nvPicPr>
        <p:blipFill rotWithShape="1">
          <a:blip r:embed="rId3">
            <a:alphaModFix/>
          </a:blip>
          <a:srcRect t="12219" r="23171" b="12068"/>
          <a:stretch/>
        </p:blipFill>
        <p:spPr>
          <a:xfrm flipH="1">
            <a:off x="4323101" y="430475"/>
            <a:ext cx="4782524" cy="47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313600" y="2322425"/>
            <a:ext cx="4475800" cy="1921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Contribution</a:t>
            </a:r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46"/>
          <p:cNvSpPr/>
          <p:nvPr/>
        </p:nvSpPr>
        <p:spPr>
          <a:xfrm>
            <a:off x="8042675" y="244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6"/>
          <p:cNvCxnSpPr/>
          <p:nvPr/>
        </p:nvCxnSpPr>
        <p:spPr>
          <a:xfrm>
            <a:off x="780087" y="3679913"/>
            <a:ext cx="2137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588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CA6F0-5015-416D-8358-C00A946A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0875"/>
            <a:ext cx="7704000" cy="572700"/>
          </a:xfrm>
        </p:spPr>
        <p:txBody>
          <a:bodyPr/>
          <a:lstStyle/>
          <a:p>
            <a:pPr algn="ctr"/>
            <a:r>
              <a:rPr lang="fr-FR"/>
              <a:t>Double Attention </a:t>
            </a:r>
            <a:r>
              <a:rPr lang="fr-FR" err="1"/>
              <a:t>Unet</a:t>
            </a:r>
            <a:endParaRPr lang="fr-FR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F3D8930-3323-4B0B-92B1-9146CFAC8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96" y="1031658"/>
            <a:ext cx="6113584" cy="39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74304"/>
      </p:ext>
    </p:extLst>
  </p:cSld>
  <p:clrMapOvr>
    <a:masterClrMapping/>
  </p:clrMapOvr>
</p:sld>
</file>

<file path=ppt/theme/theme1.xml><?xml version="1.0" encoding="utf-8"?>
<a:theme xmlns:a="http://schemas.openxmlformats.org/drawingml/2006/main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1737</Words>
  <Application>Microsoft Macintosh PowerPoint</Application>
  <PresentationFormat>On-screen Show (16:9)</PresentationFormat>
  <Paragraphs>188</Paragraphs>
  <Slides>30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Prata</vt:lpstr>
      <vt:lpstr>Calibri</vt:lpstr>
      <vt:lpstr>Arial</vt:lpstr>
      <vt:lpstr>Poppins</vt:lpstr>
      <vt:lpstr>Exo</vt:lpstr>
      <vt:lpstr>Roboto Condensed Light</vt:lpstr>
      <vt:lpstr>Barlow</vt:lpstr>
      <vt:lpstr>Times New Roman</vt:lpstr>
      <vt:lpstr>Open Sans</vt:lpstr>
      <vt:lpstr>Nunito</vt:lpstr>
      <vt:lpstr>Animated Healthcare Center by Slidesgo</vt:lpstr>
      <vt:lpstr>Segmentation du cœur</vt:lpstr>
      <vt:lpstr>03</vt:lpstr>
      <vt:lpstr>Motivation &amp; État de l’art</vt:lpstr>
      <vt:lpstr>Motivation</vt:lpstr>
      <vt:lpstr>Etat de l’art</vt:lpstr>
      <vt:lpstr>Etat de l’art</vt:lpstr>
      <vt:lpstr>Etat de l’art</vt:lpstr>
      <vt:lpstr>Contribution</vt:lpstr>
      <vt:lpstr>Double Attention Unet</vt:lpstr>
      <vt:lpstr>Méthodologie</vt:lpstr>
      <vt:lpstr>Modèle Baseline – Unet [7]</vt:lpstr>
      <vt:lpstr>Teste de nouveau modèles</vt:lpstr>
      <vt:lpstr>Double U-net [6]</vt:lpstr>
      <vt:lpstr>Attention U-net [8]</vt:lpstr>
      <vt:lpstr>Attention Block [8]</vt:lpstr>
      <vt:lpstr>Choisir une fonction de cout</vt:lpstr>
      <vt:lpstr>Processus de fine tuning</vt:lpstr>
      <vt:lpstr>Résultats</vt:lpstr>
      <vt:lpstr>PowerPoint Presentation</vt:lpstr>
      <vt:lpstr>PowerPoint Presentation</vt:lpstr>
      <vt:lpstr>Résultats</vt:lpstr>
      <vt:lpstr>PowerPoint Presentation</vt:lpstr>
      <vt:lpstr>Résultats</vt:lpstr>
      <vt:lpstr>PowerPoint Presentation</vt:lpstr>
      <vt:lpstr>Résultats</vt:lpstr>
      <vt:lpstr>Résultats</vt:lpstr>
      <vt:lpstr>Conclusion</vt:lpstr>
      <vt:lpstr>Bibliography</vt:lpstr>
      <vt:lpstr>Bibliography</vt:lpstr>
      <vt:lpstr>État de l'art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Animated Healthcare Center</dc:title>
  <cp:lastModifiedBy>Thomas Carteret</cp:lastModifiedBy>
  <cp:revision>1</cp:revision>
  <dcterms:modified xsi:type="dcterms:W3CDTF">2021-11-29T13:46:32Z</dcterms:modified>
</cp:coreProperties>
</file>